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92" r:id="rId4"/>
  </p:sldMasterIdLst>
  <p:notesMasterIdLst>
    <p:notesMasterId r:id="rId34"/>
  </p:notesMasterIdLst>
  <p:sldIdLst>
    <p:sldId id="272" r:id="rId5"/>
    <p:sldId id="281" r:id="rId6"/>
    <p:sldId id="273" r:id="rId7"/>
    <p:sldId id="282" r:id="rId8"/>
    <p:sldId id="294" r:id="rId9"/>
    <p:sldId id="275" r:id="rId10"/>
    <p:sldId id="287" r:id="rId11"/>
    <p:sldId id="288" r:id="rId12"/>
    <p:sldId id="297" r:id="rId13"/>
    <p:sldId id="298" r:id="rId14"/>
    <p:sldId id="276" r:id="rId15"/>
    <p:sldId id="283" r:id="rId16"/>
    <p:sldId id="284" r:id="rId17"/>
    <p:sldId id="296" r:id="rId18"/>
    <p:sldId id="285" r:id="rId19"/>
    <p:sldId id="274" r:id="rId20"/>
    <p:sldId id="299" r:id="rId21"/>
    <p:sldId id="290" r:id="rId22"/>
    <p:sldId id="289" r:id="rId23"/>
    <p:sldId id="292" r:id="rId24"/>
    <p:sldId id="291" r:id="rId25"/>
    <p:sldId id="300" r:id="rId26"/>
    <p:sldId id="301" r:id="rId27"/>
    <p:sldId id="302" r:id="rId28"/>
    <p:sldId id="303" r:id="rId29"/>
    <p:sldId id="304" r:id="rId30"/>
    <p:sldId id="305" r:id="rId31"/>
    <p:sldId id="293" r:id="rId32"/>
    <p:sldId id="286"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923C"/>
    <a:srgbClr val="850A1E"/>
    <a:srgbClr val="F6F5EE"/>
    <a:srgbClr val="FFDC85"/>
    <a:srgbClr val="EBE61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940" autoAdjust="0"/>
  </p:normalViewPr>
  <p:slideViewPr>
    <p:cSldViewPr>
      <p:cViewPr varScale="1">
        <p:scale>
          <a:sx n="82" d="100"/>
          <a:sy n="82" d="100"/>
        </p:scale>
        <p:origin x="123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charset="0"/>
                <a:cs typeface="+mn-cs"/>
              </a:defRPr>
            </a:lvl1pPr>
          </a:lstStyle>
          <a:p>
            <a:pPr>
              <a:defRPr/>
            </a:pPr>
            <a:fld id="{2A4C25F0-CCCA-7B46-BB8B-8056CCE55EBA}" type="datetimeFigureOut">
              <a:rPr lang="en-US"/>
              <a:pPr>
                <a:defRPr/>
              </a:pPr>
              <a:t>1/20/2015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charset="0"/>
                <a:cs typeface="+mn-cs"/>
              </a:defRPr>
            </a:lvl1pPr>
          </a:lstStyle>
          <a:p>
            <a:pPr>
              <a:defRPr/>
            </a:pPr>
            <a:fld id="{399AA2D1-4CDF-764C-9F97-8FA2931FEFEF}" type="slidenum">
              <a:rPr lang="en-US"/>
              <a:pPr>
                <a:defRPr/>
              </a:pPr>
              <a:t>‹#›</a:t>
            </a:fld>
            <a:endParaRPr lang="en-US" dirty="0"/>
          </a:p>
        </p:txBody>
      </p:sp>
    </p:spTree>
    <p:extLst>
      <p:ext uri="{BB962C8B-B14F-4D97-AF65-F5344CB8AC3E}">
        <p14:creationId xmlns:p14="http://schemas.microsoft.com/office/powerpoint/2010/main" val="37205486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1</a:t>
            </a:fld>
            <a:endParaRPr lang="en-US" dirty="0">
              <a:latin typeface="Calibri" charset="0"/>
            </a:endParaRPr>
          </a:p>
        </p:txBody>
      </p:sp>
    </p:spTree>
    <p:extLst>
      <p:ext uri="{BB962C8B-B14F-4D97-AF65-F5344CB8AC3E}">
        <p14:creationId xmlns:p14="http://schemas.microsoft.com/office/powerpoint/2010/main" val="1928741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10</a:t>
            </a:fld>
            <a:endParaRPr lang="en-US" dirty="0">
              <a:latin typeface="Calibri" charset="0"/>
            </a:endParaRPr>
          </a:p>
        </p:txBody>
      </p:sp>
    </p:spTree>
    <p:extLst>
      <p:ext uri="{BB962C8B-B14F-4D97-AF65-F5344CB8AC3E}">
        <p14:creationId xmlns:p14="http://schemas.microsoft.com/office/powerpoint/2010/main" val="805255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11</a:t>
            </a:fld>
            <a:endParaRPr lang="en-US" dirty="0">
              <a:latin typeface="Calibri" charset="0"/>
            </a:endParaRPr>
          </a:p>
        </p:txBody>
      </p:sp>
    </p:spTree>
    <p:extLst>
      <p:ext uri="{BB962C8B-B14F-4D97-AF65-F5344CB8AC3E}">
        <p14:creationId xmlns:p14="http://schemas.microsoft.com/office/powerpoint/2010/main" val="349778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12</a:t>
            </a:fld>
            <a:endParaRPr lang="en-US" dirty="0">
              <a:latin typeface="Calibri" charset="0"/>
            </a:endParaRPr>
          </a:p>
        </p:txBody>
      </p:sp>
    </p:spTree>
    <p:extLst>
      <p:ext uri="{BB962C8B-B14F-4D97-AF65-F5344CB8AC3E}">
        <p14:creationId xmlns:p14="http://schemas.microsoft.com/office/powerpoint/2010/main" val="27208888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13</a:t>
            </a:fld>
            <a:endParaRPr lang="en-US" dirty="0">
              <a:latin typeface="Calibri" charset="0"/>
            </a:endParaRPr>
          </a:p>
        </p:txBody>
      </p:sp>
    </p:spTree>
    <p:extLst>
      <p:ext uri="{BB962C8B-B14F-4D97-AF65-F5344CB8AC3E}">
        <p14:creationId xmlns:p14="http://schemas.microsoft.com/office/powerpoint/2010/main" val="40271752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14</a:t>
            </a:fld>
            <a:endParaRPr lang="en-US" dirty="0">
              <a:latin typeface="Calibri" charset="0"/>
            </a:endParaRPr>
          </a:p>
        </p:txBody>
      </p:sp>
    </p:spTree>
    <p:extLst>
      <p:ext uri="{BB962C8B-B14F-4D97-AF65-F5344CB8AC3E}">
        <p14:creationId xmlns:p14="http://schemas.microsoft.com/office/powerpoint/2010/main" val="4035435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15</a:t>
            </a:fld>
            <a:endParaRPr lang="en-US" dirty="0">
              <a:latin typeface="Calibri" charset="0"/>
            </a:endParaRPr>
          </a:p>
        </p:txBody>
      </p:sp>
    </p:spTree>
    <p:extLst>
      <p:ext uri="{BB962C8B-B14F-4D97-AF65-F5344CB8AC3E}">
        <p14:creationId xmlns:p14="http://schemas.microsoft.com/office/powerpoint/2010/main" val="40291071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u="sng" dirty="0">
                <a:solidFill>
                  <a:srgbClr val="FF0000"/>
                </a:solidFill>
                <a:latin typeface="Calibri" charset="0"/>
              </a:rPr>
              <a:t>Error of commission</a:t>
            </a:r>
            <a:r>
              <a:rPr lang="en-US" dirty="0">
                <a:solidFill>
                  <a:srgbClr val="FF0000"/>
                </a:solidFill>
                <a:latin typeface="Calibri" charset="0"/>
              </a:rPr>
              <a:t>: doing something that should not have been </a:t>
            </a:r>
            <a:r>
              <a:rPr lang="en-US" dirty="0" smtClean="0">
                <a:solidFill>
                  <a:srgbClr val="FF0000"/>
                </a:solidFill>
                <a:latin typeface="Calibri" charset="0"/>
              </a:rPr>
              <a:t>done</a:t>
            </a:r>
          </a:p>
          <a:p>
            <a:pPr marL="0" indent="0">
              <a:buFontTx/>
              <a:buNone/>
            </a:pPr>
            <a:endParaRPr lang="en-US" dirty="0">
              <a:solidFill>
                <a:srgbClr val="FF0000"/>
              </a:solidFill>
              <a:latin typeface="Calibri" charset="0"/>
            </a:endParaRPr>
          </a:p>
          <a:p>
            <a:pPr marL="171450" indent="-171450">
              <a:buFontTx/>
              <a:buChar char="•"/>
            </a:pPr>
            <a:r>
              <a:rPr lang="en-US" u="sng" dirty="0">
                <a:latin typeface="Calibri" charset="0"/>
              </a:rPr>
              <a:t>Error of omission</a:t>
            </a:r>
            <a:r>
              <a:rPr lang="en-US" dirty="0">
                <a:latin typeface="Calibri" charset="0"/>
              </a:rPr>
              <a:t>: not doing something that should have been </a:t>
            </a:r>
            <a:r>
              <a:rPr lang="en-US" dirty="0" smtClean="0">
                <a:latin typeface="Calibri" charset="0"/>
              </a:rPr>
              <a:t>done</a:t>
            </a:r>
          </a:p>
          <a:p>
            <a:pPr marL="0" indent="0">
              <a:buFontTx/>
              <a:buNone/>
            </a:pPr>
            <a:endParaRPr lang="en-US" dirty="0">
              <a:latin typeface="Calibri" charset="0"/>
            </a:endParaRPr>
          </a:p>
          <a:p>
            <a:pPr marL="171450" indent="-171450">
              <a:buFontTx/>
              <a:buChar char="•"/>
            </a:pPr>
            <a:r>
              <a:rPr lang="en-US" dirty="0">
                <a:latin typeface="Calibri" charset="0"/>
              </a:rPr>
              <a:t>When we make any decisions about doing pretty much anything, we all more than likely perform one of theses errors, or both at the same </a:t>
            </a:r>
            <a:r>
              <a:rPr lang="en-US" dirty="0" smtClean="0">
                <a:latin typeface="Calibri" charset="0"/>
              </a:rPr>
              <a:t>time</a:t>
            </a:r>
          </a:p>
          <a:p>
            <a:pPr marL="0" indent="0">
              <a:buFontTx/>
              <a:buNone/>
            </a:pPr>
            <a:endParaRPr lang="en-US" dirty="0">
              <a:latin typeface="Calibri" charset="0"/>
            </a:endParaRPr>
          </a:p>
          <a:p>
            <a:pPr marL="171450" indent="-171450">
              <a:buFontTx/>
              <a:buChar char="•"/>
            </a:pPr>
            <a:r>
              <a:rPr lang="en-US" dirty="0">
                <a:latin typeface="Calibri" charset="0"/>
              </a:rPr>
              <a:t>All of the examples we've heard so far hit on both of these (if you blame somebody, you're more than likely trying to conceal your mistake because you did something you shouldn't have; or if you are focused on competitive, or individual goals, you could potentially be thriving on, or motivated by, self-satisfaction which could cause you to do something that should not have been done, incorporating team goals )</a:t>
            </a:r>
          </a:p>
          <a:p>
            <a:pPr marL="0" indent="0">
              <a:buFontTx/>
              <a:buNone/>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16</a:t>
            </a:fld>
            <a:endParaRPr lang="en-US" dirty="0">
              <a:latin typeface="Calibri" charset="0"/>
            </a:endParaRPr>
          </a:p>
        </p:txBody>
      </p:sp>
    </p:spTree>
    <p:extLst>
      <p:ext uri="{BB962C8B-B14F-4D97-AF65-F5344CB8AC3E}">
        <p14:creationId xmlns:p14="http://schemas.microsoft.com/office/powerpoint/2010/main" val="475306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dirty="0" smtClean="0">
                <a:latin typeface="Calibri" charset="0"/>
              </a:rPr>
              <a:t>Faulty judgment</a:t>
            </a:r>
          </a:p>
          <a:p>
            <a:pPr marL="0" indent="0">
              <a:buFontTx/>
              <a:buNone/>
            </a:pPr>
            <a:endParaRPr lang="en-US" dirty="0">
              <a:latin typeface="Calibri" charset="0"/>
            </a:endParaRPr>
          </a:p>
          <a:p>
            <a:pPr marL="171450" indent="-171450">
              <a:buFontTx/>
              <a:buChar char="•"/>
            </a:pPr>
            <a:r>
              <a:rPr lang="en-US" dirty="0">
                <a:latin typeface="Calibri" charset="0"/>
              </a:rPr>
              <a:t>Inadequate </a:t>
            </a:r>
            <a:r>
              <a:rPr lang="en-US" dirty="0" smtClean="0">
                <a:latin typeface="Calibri" charset="0"/>
              </a:rPr>
              <a:t>Knowledge</a:t>
            </a:r>
          </a:p>
          <a:p>
            <a:pPr marL="171450" indent="-171450">
              <a:buFontTx/>
              <a:buChar char="•"/>
            </a:pPr>
            <a:endParaRPr lang="en-US" dirty="0" smtClean="0">
              <a:latin typeface="Calibri" charset="0"/>
            </a:endParaRPr>
          </a:p>
          <a:p>
            <a:pPr marL="171450" indent="-171450">
              <a:buFontTx/>
              <a:buChar char="•"/>
            </a:pPr>
            <a:r>
              <a:rPr lang="en-US" dirty="0" smtClean="0">
                <a:latin typeface="Calibri" charset="0"/>
              </a:rPr>
              <a:t>Inattention and ended up being a group learning mistake (touches</a:t>
            </a:r>
            <a:r>
              <a:rPr lang="en-US" baseline="0" dirty="0" smtClean="0">
                <a:latin typeface="Calibri" charset="0"/>
              </a:rPr>
              <a:t> on what they discussed)</a:t>
            </a: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17</a:t>
            </a:fld>
            <a:endParaRPr lang="en-US" dirty="0">
              <a:latin typeface="Calibri" charset="0"/>
            </a:endParaRPr>
          </a:p>
        </p:txBody>
      </p:sp>
    </p:spTree>
    <p:extLst>
      <p:ext uri="{BB962C8B-B14F-4D97-AF65-F5344CB8AC3E}">
        <p14:creationId xmlns:p14="http://schemas.microsoft.com/office/powerpoint/2010/main" val="18211086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normAutofit fontScale="92500" lnSpcReduction="20000"/>
          </a:bodyPr>
          <a:lstStyle/>
          <a:p>
            <a:pPr marL="171450" indent="-171450">
              <a:buFontTx/>
              <a:buChar char="•"/>
            </a:pPr>
            <a:r>
              <a:rPr lang="en-US" dirty="0">
                <a:latin typeface="Calibri" charset="0"/>
              </a:rPr>
              <a:t>When we commit errors, we are essentially failing at something in some way, big or small, so we can define both simply as deviation from expected and desired results (avoidable errors (commission errors, something that shouldn't have been done in the first place) and unavoidable errors (omission errors, not doing something that should have been done, can't escape it</a:t>
            </a:r>
            <a:r>
              <a:rPr lang="en-US" dirty="0" smtClean="0">
                <a:latin typeface="Calibri" charset="0"/>
              </a:rPr>
              <a:t>) </a:t>
            </a:r>
          </a:p>
          <a:p>
            <a:pPr marL="171450" indent="-171450">
              <a:buFontTx/>
              <a:buChar char="•"/>
            </a:pPr>
            <a:endParaRPr lang="en-US" dirty="0" smtClean="0">
              <a:latin typeface="Calibri" charset="0"/>
            </a:endParaRPr>
          </a:p>
          <a:p>
            <a:pPr marL="171450" indent="-171450">
              <a:buFontTx/>
              <a:buChar char="•"/>
            </a:pPr>
            <a:r>
              <a:rPr lang="en-US" dirty="0" smtClean="0">
                <a:latin typeface="Calibri" charset="0"/>
              </a:rPr>
              <a:t>All</a:t>
            </a:r>
            <a:r>
              <a:rPr lang="en-US" baseline="0" dirty="0" smtClean="0">
                <a:latin typeface="Calibri" charset="0"/>
              </a:rPr>
              <a:t> of our examples exemplify both of these (example, I could have asked questions or looked around in the IR for examples; or technological errors are inevitable, no escape, something isn’t going to work at all, or work completely correctly)</a:t>
            </a:r>
            <a:endParaRPr lang="en-US" dirty="0" smtClean="0">
              <a:latin typeface="Calibri" charset="0"/>
            </a:endParaRPr>
          </a:p>
          <a:p>
            <a:pPr marL="0" indent="0">
              <a:buFontTx/>
              <a:buNone/>
            </a:pPr>
            <a:endParaRPr lang="en-US" dirty="0">
              <a:latin typeface="Calibri" charset="0"/>
            </a:endParaRPr>
          </a:p>
          <a:p>
            <a:pPr marL="171450" indent="-171450">
              <a:buFontTx/>
              <a:buChar char="•"/>
            </a:pPr>
            <a:r>
              <a:rPr lang="en-US" u="sng" dirty="0">
                <a:latin typeface="Calibri" charset="0"/>
              </a:rPr>
              <a:t>Identify</a:t>
            </a:r>
            <a:r>
              <a:rPr lang="en-US" dirty="0">
                <a:latin typeface="Calibri" charset="0"/>
              </a:rPr>
              <a:t>: Proactive and timely identification of failure, and the errors involved encourages </a:t>
            </a:r>
            <a:r>
              <a:rPr lang="en-US" dirty="0" smtClean="0">
                <a:latin typeface="Calibri" charset="0"/>
              </a:rPr>
              <a:t>learning</a:t>
            </a:r>
          </a:p>
          <a:p>
            <a:pPr marL="0" indent="0">
              <a:buFontTx/>
              <a:buNone/>
            </a:pPr>
            <a:r>
              <a:rPr lang="en-US" dirty="0">
                <a:latin typeface="Calibri" charset="0"/>
              </a:rPr>
              <a:t>	</a:t>
            </a:r>
            <a:r>
              <a:rPr lang="en-US" dirty="0" smtClean="0">
                <a:latin typeface="Calibri" charset="0"/>
              </a:rPr>
              <a:t>Opportunities </a:t>
            </a:r>
            <a:r>
              <a:rPr lang="en-US" dirty="0">
                <a:latin typeface="Calibri" charset="0"/>
              </a:rPr>
              <a:t>to learn can't happen if mistakes are covered </a:t>
            </a:r>
            <a:r>
              <a:rPr lang="en-US" dirty="0" smtClean="0">
                <a:latin typeface="Calibri" charset="0"/>
              </a:rPr>
              <a:t>up</a:t>
            </a:r>
          </a:p>
          <a:p>
            <a:pPr marL="0" indent="0">
              <a:buFontTx/>
              <a:buNone/>
            </a:pPr>
            <a:endParaRPr lang="en-US" dirty="0">
              <a:latin typeface="Calibri" charset="0"/>
            </a:endParaRPr>
          </a:p>
          <a:p>
            <a:pPr marL="171450" indent="-171450">
              <a:buFontTx/>
              <a:buChar char="•"/>
            </a:pPr>
            <a:r>
              <a:rPr lang="en-US" u="sng" dirty="0">
                <a:latin typeface="Calibri" charset="0"/>
              </a:rPr>
              <a:t>Discuss and analyze</a:t>
            </a:r>
            <a:r>
              <a:rPr lang="en-US" dirty="0">
                <a:latin typeface="Calibri" charset="0"/>
              </a:rPr>
              <a:t>: Thoughtful analysis and discussion is </a:t>
            </a:r>
            <a:r>
              <a:rPr lang="en-US" dirty="0" smtClean="0">
                <a:latin typeface="Calibri" charset="0"/>
              </a:rPr>
              <a:t>crucial</a:t>
            </a:r>
          </a:p>
          <a:p>
            <a:pPr marL="0" indent="0">
              <a:buFontTx/>
              <a:buNone/>
            </a:pPr>
            <a:endParaRPr lang="en-US" dirty="0">
              <a:latin typeface="Calibri" charset="0"/>
            </a:endParaRPr>
          </a:p>
          <a:p>
            <a:pPr marL="171450" indent="-171450">
              <a:buFontTx/>
              <a:buChar char="•"/>
            </a:pPr>
            <a:r>
              <a:rPr lang="en-US" u="sng" dirty="0">
                <a:latin typeface="Calibri" charset="0"/>
              </a:rPr>
              <a:t>Deliberate experimentation</a:t>
            </a:r>
            <a:r>
              <a:rPr lang="en-US" dirty="0">
                <a:latin typeface="Calibri" charset="0"/>
              </a:rPr>
              <a:t>: Increasing one's chances at failure by experimenting can help us recognize errors before they can occur. </a:t>
            </a:r>
            <a:r>
              <a:rPr lang="en-US" dirty="0" smtClean="0">
                <a:latin typeface="Calibri" charset="0"/>
              </a:rPr>
              <a:t>May not have resources to do</a:t>
            </a:r>
            <a:r>
              <a:rPr lang="en-US" baseline="0" dirty="0" smtClean="0">
                <a:latin typeface="Calibri" charset="0"/>
              </a:rPr>
              <a:t> this, might not be encouraged.</a:t>
            </a:r>
            <a:endParaRPr lang="en-US" dirty="0" smtClean="0">
              <a:latin typeface="Calibri" charset="0"/>
            </a:endParaRPr>
          </a:p>
          <a:p>
            <a:pPr marL="0" indent="0">
              <a:buFontTx/>
              <a:buNone/>
            </a:pPr>
            <a:r>
              <a:rPr lang="en-US" dirty="0" smtClean="0">
                <a:latin typeface="Calibri" charset="0"/>
              </a:rPr>
              <a:t>	Purpose</a:t>
            </a:r>
            <a:r>
              <a:rPr lang="en-US" dirty="0">
                <a:latin typeface="Calibri" charset="0"/>
              </a:rPr>
              <a:t>: to learn and </a:t>
            </a:r>
            <a:r>
              <a:rPr lang="en-US" dirty="0" smtClean="0">
                <a:latin typeface="Calibri" charset="0"/>
              </a:rPr>
              <a:t>innovate</a:t>
            </a:r>
          </a:p>
          <a:p>
            <a:pPr marL="0" indent="0">
              <a:buFontTx/>
              <a:buNone/>
            </a:pPr>
            <a:endParaRPr lang="en-US" dirty="0">
              <a:latin typeface="Calibri" charset="0"/>
            </a:endParaRPr>
          </a:p>
          <a:p>
            <a:pPr marL="171450" indent="-171450">
              <a:buFontTx/>
              <a:buChar char="•"/>
            </a:pPr>
            <a:r>
              <a:rPr lang="en-US" u="sng" dirty="0">
                <a:latin typeface="Calibri" charset="0"/>
              </a:rPr>
              <a:t>Handling conflict</a:t>
            </a:r>
            <a:r>
              <a:rPr lang="en-US" dirty="0">
                <a:latin typeface="Calibri" charset="0"/>
              </a:rPr>
              <a:t>: </a:t>
            </a:r>
            <a:r>
              <a:rPr lang="en-US" dirty="0" smtClean="0">
                <a:latin typeface="Calibri" charset="0"/>
              </a:rPr>
              <a:t>Situational; Share </a:t>
            </a:r>
            <a:r>
              <a:rPr lang="en-US" dirty="0">
                <a:latin typeface="Calibri" charset="0"/>
              </a:rPr>
              <a:t>differences of perspective without bitter exchanges (likely to occur in discussion stage, be open, positive, and offer constructive criticism, no blaming approach)</a:t>
            </a: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18</a:t>
            </a:fld>
            <a:endParaRPr lang="en-US" dirty="0">
              <a:latin typeface="Calibri" charset="0"/>
            </a:endParaRPr>
          </a:p>
        </p:txBody>
      </p:sp>
    </p:spTree>
    <p:extLst>
      <p:ext uri="{BB962C8B-B14F-4D97-AF65-F5344CB8AC3E}">
        <p14:creationId xmlns:p14="http://schemas.microsoft.com/office/powerpoint/2010/main" val="30301160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dirty="0" smtClean="0">
                <a:latin typeface="Calibri" charset="0"/>
              </a:rPr>
              <a:t>Wit</a:t>
            </a:r>
            <a:r>
              <a:rPr lang="en-US" baseline="0" dirty="0" smtClean="0">
                <a:latin typeface="Calibri" charset="0"/>
              </a:rPr>
              <a:t>h the idea of confronting failure, we are e</a:t>
            </a:r>
            <a:r>
              <a:rPr lang="en-US" dirty="0" smtClean="0">
                <a:latin typeface="Calibri" charset="0"/>
              </a:rPr>
              <a:t>ssentially </a:t>
            </a:r>
            <a:r>
              <a:rPr lang="en-US" dirty="0">
                <a:latin typeface="Calibri" charset="0"/>
              </a:rPr>
              <a:t>we are trying to create an </a:t>
            </a:r>
            <a:r>
              <a:rPr lang="en-US" dirty="0" smtClean="0">
                <a:latin typeface="Calibri" charset="0"/>
              </a:rPr>
              <a:t>organizational error </a:t>
            </a:r>
            <a:r>
              <a:rPr lang="en-US" dirty="0">
                <a:latin typeface="Calibri" charset="0"/>
              </a:rPr>
              <a:t>management </a:t>
            </a:r>
            <a:r>
              <a:rPr lang="en-US" dirty="0" smtClean="0">
                <a:latin typeface="Calibri" charset="0"/>
              </a:rPr>
              <a:t>culture:</a:t>
            </a:r>
          </a:p>
          <a:p>
            <a:pPr marL="0" indent="0">
              <a:buFontTx/>
              <a:buNone/>
            </a:pPr>
            <a:r>
              <a:rPr lang="en-US" dirty="0" smtClean="0">
                <a:latin typeface="Calibri" charset="0"/>
              </a:rPr>
              <a:t>	</a:t>
            </a:r>
          </a:p>
          <a:p>
            <a:pPr marL="0" indent="0">
              <a:buFontTx/>
              <a:buNone/>
            </a:pPr>
            <a:r>
              <a:rPr lang="en-US" dirty="0" smtClean="0">
                <a:latin typeface="Calibri" charset="0"/>
              </a:rPr>
              <a:t>	Organizations that have an effective approach to errors</a:t>
            </a:r>
            <a:r>
              <a:rPr lang="en-US" baseline="0" dirty="0" smtClean="0">
                <a:latin typeface="Calibri" charset="0"/>
              </a:rPr>
              <a:t> may be more profitable because they learn from errors, more apt to experiment, and more likely to </a:t>
            </a:r>
          </a:p>
          <a:p>
            <a:pPr marL="0" indent="0">
              <a:buFontTx/>
              <a:buNone/>
            </a:pPr>
            <a:r>
              <a:rPr lang="en-US" baseline="0" dirty="0" smtClean="0">
                <a:latin typeface="Calibri" charset="0"/>
              </a:rPr>
              <a:t>	innovate.</a:t>
            </a:r>
          </a:p>
          <a:p>
            <a:pPr marL="0" indent="0">
              <a:buFontTx/>
              <a:buNone/>
            </a:pPr>
            <a:r>
              <a:rPr lang="en-US" baseline="0" dirty="0" smtClean="0">
                <a:latin typeface="Calibri" charset="0"/>
              </a:rPr>
              <a:t>	</a:t>
            </a:r>
          </a:p>
          <a:p>
            <a:pPr marL="0" indent="0">
              <a:buFontTx/>
              <a:buNone/>
            </a:pPr>
            <a:r>
              <a:rPr lang="en-US" baseline="0" dirty="0" smtClean="0">
                <a:latin typeface="Calibri" charset="0"/>
              </a:rPr>
              <a:t>	This approach assumes that errors (human and non-human) can NEVER be completely prevented, and therefore, it necessary to ask what can be done after an</a:t>
            </a:r>
          </a:p>
          <a:p>
            <a:pPr marL="0" indent="0">
              <a:buFontTx/>
              <a:buNone/>
            </a:pPr>
            <a:r>
              <a:rPr lang="en-US" baseline="0" dirty="0" smtClean="0">
                <a:latin typeface="Calibri" charset="0"/>
              </a:rPr>
              <a:t>	error has occurred. Reduce negative consequences and increase positive consequences.</a:t>
            </a:r>
            <a:endParaRPr lang="en-US" dirty="0" smtClean="0">
              <a:latin typeface="Calibri" charset="0"/>
            </a:endParaRPr>
          </a:p>
          <a:p>
            <a:pPr marL="0" indent="0">
              <a:buFontTx/>
              <a:buNone/>
            </a:pPr>
            <a:endParaRPr lang="en-US" dirty="0" smtClean="0">
              <a:latin typeface="Calibri" charset="0"/>
            </a:endParaRPr>
          </a:p>
          <a:p>
            <a:pPr marL="171450" indent="-171450">
              <a:buFontTx/>
              <a:buChar char="•"/>
            </a:pPr>
            <a:r>
              <a:rPr lang="en-US" dirty="0" smtClean="0">
                <a:latin typeface="Calibri" charset="0"/>
              </a:rPr>
              <a:t>In </a:t>
            </a:r>
            <a:r>
              <a:rPr lang="en-US" dirty="0">
                <a:latin typeface="Calibri" charset="0"/>
              </a:rPr>
              <a:t>turn </a:t>
            </a:r>
            <a:r>
              <a:rPr lang="en-US" b="1" u="sng" dirty="0">
                <a:latin typeface="Calibri" charset="0"/>
              </a:rPr>
              <a:t>leads to </a:t>
            </a:r>
            <a:r>
              <a:rPr lang="en-US" b="1" u="sng" dirty="0" smtClean="0">
                <a:latin typeface="Calibri" charset="0"/>
              </a:rPr>
              <a:t>overall (organization) </a:t>
            </a:r>
            <a:r>
              <a:rPr lang="en-US" b="1" u="sng" dirty="0">
                <a:latin typeface="Calibri" charset="0"/>
              </a:rPr>
              <a:t>goal attainment; survival; and return on investments </a:t>
            </a: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19</a:t>
            </a:fld>
            <a:endParaRPr lang="en-US" dirty="0">
              <a:latin typeface="Calibri" charset="0"/>
            </a:endParaRPr>
          </a:p>
        </p:txBody>
      </p:sp>
    </p:spTree>
    <p:extLst>
      <p:ext uri="{BB962C8B-B14F-4D97-AF65-F5344CB8AC3E}">
        <p14:creationId xmlns:p14="http://schemas.microsoft.com/office/powerpoint/2010/main" val="458460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2</a:t>
            </a:fld>
            <a:endParaRPr lang="en-US" dirty="0">
              <a:latin typeface="Calibri" charset="0"/>
            </a:endParaRPr>
          </a:p>
        </p:txBody>
      </p:sp>
    </p:spTree>
    <p:extLst>
      <p:ext uri="{BB962C8B-B14F-4D97-AF65-F5344CB8AC3E}">
        <p14:creationId xmlns:p14="http://schemas.microsoft.com/office/powerpoint/2010/main" val="10602106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dirty="0">
                <a:latin typeface="ＭＳ Ｐゴシック"/>
              </a:rPr>
              <a:t>Click to add notes </a:t>
            </a: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20</a:t>
            </a:fld>
            <a:endParaRPr lang="en-US" dirty="0">
              <a:latin typeface="Calibri" charset="0"/>
            </a:endParaRPr>
          </a:p>
        </p:txBody>
      </p:sp>
    </p:spTree>
    <p:extLst>
      <p:ext uri="{BB962C8B-B14F-4D97-AF65-F5344CB8AC3E}">
        <p14:creationId xmlns:p14="http://schemas.microsoft.com/office/powerpoint/2010/main" val="4213065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dirty="0" smtClean="0">
                <a:latin typeface="Calibri" charset="0"/>
              </a:rPr>
              <a:t>By using</a:t>
            </a:r>
            <a:r>
              <a:rPr lang="en-US" baseline="0" dirty="0" smtClean="0">
                <a:latin typeface="Calibri" charset="0"/>
              </a:rPr>
              <a:t> the 3 main ways we can confront failure, (identifying it; discussing and analyzing it; and experimentation) let’s take a look at some barriers.</a:t>
            </a:r>
          </a:p>
          <a:p>
            <a:pPr marL="171450" indent="-171450">
              <a:buFontTx/>
              <a:buChar char="•"/>
            </a:pPr>
            <a:r>
              <a:rPr lang="en-US" dirty="0" smtClean="0">
                <a:latin typeface="Calibri" charset="0"/>
              </a:rPr>
              <a:t>This</a:t>
            </a:r>
            <a:r>
              <a:rPr lang="en-US" baseline="0" dirty="0" smtClean="0">
                <a:latin typeface="Calibri" charset="0"/>
              </a:rPr>
              <a:t> can also lead to further problems though if using software or program, can lead to more failures, or missed data analysis</a:t>
            </a: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21</a:t>
            </a:fld>
            <a:endParaRPr lang="en-US" dirty="0">
              <a:latin typeface="Calibri" charset="0"/>
            </a:endParaRPr>
          </a:p>
        </p:txBody>
      </p:sp>
    </p:spTree>
    <p:extLst>
      <p:ext uri="{BB962C8B-B14F-4D97-AF65-F5344CB8AC3E}">
        <p14:creationId xmlns:p14="http://schemas.microsoft.com/office/powerpoint/2010/main" val="42719842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dirty="0" smtClean="0">
                <a:latin typeface="Calibri" charset="0"/>
              </a:rPr>
              <a:t>By using</a:t>
            </a:r>
            <a:r>
              <a:rPr lang="en-US" baseline="0" dirty="0" smtClean="0">
                <a:latin typeface="Calibri" charset="0"/>
              </a:rPr>
              <a:t> the 4 ways we can confront failure, (identifying it; discussing and analyzing it; and experimentation) let’s take a look at some barriers.</a:t>
            </a:r>
            <a:endParaRPr lang="en-US" baseline="0" dirty="0">
              <a:latin typeface="Calibri" charset="0"/>
            </a:endParaRPr>
          </a:p>
          <a:p>
            <a:pPr marL="171450" indent="-171450">
              <a:buFontTx/>
              <a:buChar char="•"/>
            </a:pPr>
            <a:r>
              <a:rPr lang="en-US" baseline="0" dirty="0" smtClean="0">
                <a:latin typeface="Calibri" charset="0"/>
              </a:rPr>
              <a:t>Problem here could be that review system or activities could be flawed because you don’t know what to expect and every situation is different</a:t>
            </a: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22</a:t>
            </a:fld>
            <a:endParaRPr lang="en-US" dirty="0">
              <a:latin typeface="Calibri" charset="0"/>
            </a:endParaRPr>
          </a:p>
        </p:txBody>
      </p:sp>
    </p:spTree>
    <p:extLst>
      <p:ext uri="{BB962C8B-B14F-4D97-AF65-F5344CB8AC3E}">
        <p14:creationId xmlns:p14="http://schemas.microsoft.com/office/powerpoint/2010/main" val="38307085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dirty="0" smtClean="0">
                <a:latin typeface="Calibri" charset="0"/>
              </a:rPr>
              <a:t>By using</a:t>
            </a:r>
            <a:r>
              <a:rPr lang="en-US" baseline="0" dirty="0" smtClean="0">
                <a:latin typeface="Calibri" charset="0"/>
              </a:rPr>
              <a:t> the 4 ways we can confront failure, (identifying it; discussing and analyzing it; and experimentation) let’s take a look at some barriers.</a:t>
            </a:r>
          </a:p>
          <a:p>
            <a:pPr marL="171450" indent="-171450">
              <a:buFontTx/>
              <a:buChar char="•"/>
            </a:pPr>
            <a:r>
              <a:rPr lang="en-US" baseline="0" dirty="0" smtClean="0">
                <a:latin typeface="Calibri" charset="0"/>
              </a:rPr>
              <a:t>Might not have $ for consultants or even an in-house expert</a:t>
            </a: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23</a:t>
            </a:fld>
            <a:endParaRPr lang="en-US" dirty="0">
              <a:latin typeface="Calibri" charset="0"/>
            </a:endParaRPr>
          </a:p>
        </p:txBody>
      </p:sp>
    </p:spTree>
    <p:extLst>
      <p:ext uri="{BB962C8B-B14F-4D97-AF65-F5344CB8AC3E}">
        <p14:creationId xmlns:p14="http://schemas.microsoft.com/office/powerpoint/2010/main" val="27547980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dirty="0" smtClean="0">
                <a:latin typeface="Calibri" charset="0"/>
              </a:rPr>
              <a:t>By using</a:t>
            </a:r>
            <a:r>
              <a:rPr lang="en-US" baseline="0" dirty="0" smtClean="0">
                <a:latin typeface="Calibri" charset="0"/>
              </a:rPr>
              <a:t> the 4 ways we can confront failure, (identifying it; discussing and analyzing it; and experimentation) let’s take a look at some barriers.</a:t>
            </a:r>
          </a:p>
          <a:p>
            <a:pPr marL="171450" indent="-171450">
              <a:buFontTx/>
              <a:buChar char="•"/>
            </a:pPr>
            <a:r>
              <a:rPr lang="en-US" dirty="0" smtClean="0">
                <a:latin typeface="Calibri" charset="0"/>
              </a:rPr>
              <a:t>Social</a:t>
            </a:r>
            <a:r>
              <a:rPr lang="en-US" baseline="0" dirty="0" smtClean="0">
                <a:latin typeface="Calibri" charset="0"/>
              </a:rPr>
              <a:t> biggest problem this might not happen: FEAR! Also, people may be unaware that there are psychological safety systems in place.</a:t>
            </a: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24</a:t>
            </a:fld>
            <a:endParaRPr lang="en-US" dirty="0">
              <a:latin typeface="Calibri" charset="0"/>
            </a:endParaRPr>
          </a:p>
        </p:txBody>
      </p:sp>
    </p:spTree>
    <p:extLst>
      <p:ext uri="{BB962C8B-B14F-4D97-AF65-F5344CB8AC3E}">
        <p14:creationId xmlns:p14="http://schemas.microsoft.com/office/powerpoint/2010/main" val="20367798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dirty="0" smtClean="0">
                <a:latin typeface="Calibri" charset="0"/>
              </a:rPr>
              <a:t>By using</a:t>
            </a:r>
            <a:r>
              <a:rPr lang="en-US" baseline="0" dirty="0" smtClean="0">
                <a:latin typeface="Calibri" charset="0"/>
              </a:rPr>
              <a:t> the 4 ways we can confront failure, (identifying it; discussing and analyzing it; and experimentation) let’s take a look at some barriers.</a:t>
            </a:r>
          </a:p>
          <a:p>
            <a:pPr marL="171450" indent="-171450">
              <a:buFontTx/>
              <a:buChar char="•"/>
            </a:pPr>
            <a:r>
              <a:rPr lang="en-US" baseline="0" dirty="0" smtClean="0">
                <a:latin typeface="Calibri" charset="0"/>
              </a:rPr>
              <a:t>Ineffective group process: maybe one of the people you collaborated with has individual goals in mind instead of group goals, they just want to come up with a solution on their own to be the hero</a:t>
            </a:r>
          </a:p>
          <a:p>
            <a:pPr marL="171450" indent="-171450">
              <a:buFontTx/>
              <a:buChar char="•"/>
            </a:pPr>
            <a:r>
              <a:rPr lang="en-US" dirty="0" smtClean="0">
                <a:latin typeface="Calibri" charset="0"/>
              </a:rPr>
              <a:t>Issue:</a:t>
            </a:r>
            <a:r>
              <a:rPr lang="en-US" baseline="0" dirty="0" smtClean="0">
                <a:latin typeface="Calibri" charset="0"/>
              </a:rPr>
              <a:t> no $, time, may have managers who don’t have time to take on another layer of job duties, etc. </a:t>
            </a: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25</a:t>
            </a:fld>
            <a:endParaRPr lang="en-US" dirty="0">
              <a:latin typeface="Calibri" charset="0"/>
            </a:endParaRPr>
          </a:p>
        </p:txBody>
      </p:sp>
    </p:spTree>
    <p:extLst>
      <p:ext uri="{BB962C8B-B14F-4D97-AF65-F5344CB8AC3E}">
        <p14:creationId xmlns:p14="http://schemas.microsoft.com/office/powerpoint/2010/main" val="12952855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dirty="0" smtClean="0">
                <a:latin typeface="Calibri" charset="0"/>
              </a:rPr>
              <a:t>By using</a:t>
            </a:r>
            <a:r>
              <a:rPr lang="en-US" baseline="0" dirty="0" smtClean="0">
                <a:latin typeface="Calibri" charset="0"/>
              </a:rPr>
              <a:t> the 4 ways we can confront failure, (identifying it; discussing and analyzing it; and experimentation) let’s take a look at some barriers.</a:t>
            </a:r>
          </a:p>
          <a:p>
            <a:pPr marL="171450" indent="-171450">
              <a:buFontTx/>
              <a:buChar char="•"/>
            </a:pPr>
            <a:r>
              <a:rPr lang="en-US" dirty="0" smtClean="0">
                <a:latin typeface="Calibri" charset="0"/>
              </a:rPr>
              <a:t>Issue:</a:t>
            </a:r>
            <a:r>
              <a:rPr lang="en-US" baseline="0" dirty="0" smtClean="0">
                <a:latin typeface="Calibri" charset="0"/>
              </a:rPr>
              <a:t> might not be able to, or feel comfortable with experimentation, assumes you work in an environment where experimentation is encouraged</a:t>
            </a: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26</a:t>
            </a:fld>
            <a:endParaRPr lang="en-US" dirty="0">
              <a:latin typeface="Calibri" charset="0"/>
            </a:endParaRPr>
          </a:p>
        </p:txBody>
      </p:sp>
    </p:spTree>
    <p:extLst>
      <p:ext uri="{BB962C8B-B14F-4D97-AF65-F5344CB8AC3E}">
        <p14:creationId xmlns:p14="http://schemas.microsoft.com/office/powerpoint/2010/main" val="17693262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0" indent="0">
              <a:buFontTx/>
              <a:buNone/>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27</a:t>
            </a:fld>
            <a:endParaRPr lang="en-US" dirty="0">
              <a:latin typeface="Calibri" charset="0"/>
            </a:endParaRPr>
          </a:p>
        </p:txBody>
      </p:sp>
    </p:spTree>
    <p:extLst>
      <p:ext uri="{BB962C8B-B14F-4D97-AF65-F5344CB8AC3E}">
        <p14:creationId xmlns:p14="http://schemas.microsoft.com/office/powerpoint/2010/main" val="40723984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28</a:t>
            </a:fld>
            <a:endParaRPr lang="en-US" dirty="0">
              <a:latin typeface="Calibri" charset="0"/>
            </a:endParaRPr>
          </a:p>
        </p:txBody>
      </p:sp>
    </p:spTree>
    <p:extLst>
      <p:ext uri="{BB962C8B-B14F-4D97-AF65-F5344CB8AC3E}">
        <p14:creationId xmlns:p14="http://schemas.microsoft.com/office/powerpoint/2010/main" val="20525742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29</a:t>
            </a:fld>
            <a:endParaRPr lang="en-US" dirty="0">
              <a:latin typeface="Calibri" charset="0"/>
            </a:endParaRPr>
          </a:p>
        </p:txBody>
      </p:sp>
    </p:spTree>
    <p:extLst>
      <p:ext uri="{BB962C8B-B14F-4D97-AF65-F5344CB8AC3E}">
        <p14:creationId xmlns:p14="http://schemas.microsoft.com/office/powerpoint/2010/main" val="2492323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3</a:t>
            </a:fld>
            <a:endParaRPr lang="en-US" dirty="0">
              <a:latin typeface="Calibri" charset="0"/>
            </a:endParaRPr>
          </a:p>
        </p:txBody>
      </p:sp>
    </p:spTree>
    <p:extLst>
      <p:ext uri="{BB962C8B-B14F-4D97-AF65-F5344CB8AC3E}">
        <p14:creationId xmlns:p14="http://schemas.microsoft.com/office/powerpoint/2010/main" val="1387452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4</a:t>
            </a:fld>
            <a:endParaRPr lang="en-US" dirty="0">
              <a:latin typeface="Calibri" charset="0"/>
            </a:endParaRPr>
          </a:p>
        </p:txBody>
      </p:sp>
    </p:spTree>
    <p:extLst>
      <p:ext uri="{BB962C8B-B14F-4D97-AF65-F5344CB8AC3E}">
        <p14:creationId xmlns:p14="http://schemas.microsoft.com/office/powerpoint/2010/main" val="3311315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5</a:t>
            </a:fld>
            <a:endParaRPr lang="en-US" dirty="0">
              <a:latin typeface="Calibri" charset="0"/>
            </a:endParaRPr>
          </a:p>
        </p:txBody>
      </p:sp>
    </p:spTree>
    <p:extLst>
      <p:ext uri="{BB962C8B-B14F-4D97-AF65-F5344CB8AC3E}">
        <p14:creationId xmlns:p14="http://schemas.microsoft.com/office/powerpoint/2010/main" val="1401018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6</a:t>
            </a:fld>
            <a:endParaRPr lang="en-US" dirty="0">
              <a:latin typeface="Calibri" charset="0"/>
            </a:endParaRPr>
          </a:p>
        </p:txBody>
      </p:sp>
    </p:spTree>
    <p:extLst>
      <p:ext uri="{BB962C8B-B14F-4D97-AF65-F5344CB8AC3E}">
        <p14:creationId xmlns:p14="http://schemas.microsoft.com/office/powerpoint/2010/main" val="2226672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7</a:t>
            </a:fld>
            <a:endParaRPr lang="en-US" dirty="0">
              <a:latin typeface="Calibri" charset="0"/>
            </a:endParaRPr>
          </a:p>
        </p:txBody>
      </p:sp>
    </p:spTree>
    <p:extLst>
      <p:ext uri="{BB962C8B-B14F-4D97-AF65-F5344CB8AC3E}">
        <p14:creationId xmlns:p14="http://schemas.microsoft.com/office/powerpoint/2010/main" val="2829446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8</a:t>
            </a:fld>
            <a:endParaRPr lang="en-US" dirty="0">
              <a:latin typeface="Calibri" charset="0"/>
            </a:endParaRPr>
          </a:p>
        </p:txBody>
      </p:sp>
    </p:spTree>
    <p:extLst>
      <p:ext uri="{BB962C8B-B14F-4D97-AF65-F5344CB8AC3E}">
        <p14:creationId xmlns:p14="http://schemas.microsoft.com/office/powerpoint/2010/main" val="1244248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dirty="0">
              <a:latin typeface="Calibri"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EAA0346-B470-3846-B0AB-8C02F41AF3DF}" type="slidenum">
              <a:rPr lang="en-US">
                <a:latin typeface="Calibri" charset="0"/>
              </a:rPr>
              <a:pPr/>
              <a:t>9</a:t>
            </a:fld>
            <a:endParaRPr lang="en-US" dirty="0">
              <a:latin typeface="Calibri" charset="0"/>
            </a:endParaRPr>
          </a:p>
        </p:txBody>
      </p:sp>
    </p:spTree>
    <p:extLst>
      <p:ext uri="{BB962C8B-B14F-4D97-AF65-F5344CB8AC3E}">
        <p14:creationId xmlns:p14="http://schemas.microsoft.com/office/powerpoint/2010/main" val="3196272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524AE7C-5251-2D46-A6E8-0EC4535A93EA}" type="datetimeFigureOut">
              <a:rPr lang="en-US"/>
              <a:pPr>
                <a:defRPr/>
              </a:pPr>
              <a:t>1/20/2015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E460984-FB5C-7143-AB66-4ADDA2066587}" type="slidenum">
              <a:rPr lang="en-US"/>
              <a:pPr>
                <a:defRPr/>
              </a:pPr>
              <a:t>‹#›</a:t>
            </a:fld>
            <a:endParaRPr lang="en-US" dirty="0"/>
          </a:p>
        </p:txBody>
      </p:sp>
    </p:spTree>
    <p:extLst>
      <p:ext uri="{BB962C8B-B14F-4D97-AF65-F5344CB8AC3E}">
        <p14:creationId xmlns:p14="http://schemas.microsoft.com/office/powerpoint/2010/main" val="127314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ACFBA1-EC59-5141-B82D-CC926D64E966}" type="datetimeFigureOut">
              <a:rPr lang="en-US"/>
              <a:pPr>
                <a:defRPr/>
              </a:pPr>
              <a:t>1/20/2015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B623514-6E02-D54D-A406-EC7F0FC427E6}" type="slidenum">
              <a:rPr lang="en-US"/>
              <a:pPr>
                <a:defRPr/>
              </a:pPr>
              <a:t>‹#›</a:t>
            </a:fld>
            <a:endParaRPr lang="en-US" dirty="0"/>
          </a:p>
        </p:txBody>
      </p:sp>
    </p:spTree>
    <p:extLst>
      <p:ext uri="{BB962C8B-B14F-4D97-AF65-F5344CB8AC3E}">
        <p14:creationId xmlns:p14="http://schemas.microsoft.com/office/powerpoint/2010/main" val="4191459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D42902F-1F5A-C445-8875-6B0159B8F0B4}" type="datetimeFigureOut">
              <a:rPr lang="en-US"/>
              <a:pPr>
                <a:defRPr/>
              </a:pPr>
              <a:t>1/20/2015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86E74EF-E628-8844-ACE4-2E7228502DA8}" type="slidenum">
              <a:rPr lang="en-US"/>
              <a:pPr>
                <a:defRPr/>
              </a:pPr>
              <a:t>‹#›</a:t>
            </a:fld>
            <a:endParaRPr lang="en-US" dirty="0"/>
          </a:p>
        </p:txBody>
      </p:sp>
    </p:spTree>
    <p:extLst>
      <p:ext uri="{BB962C8B-B14F-4D97-AF65-F5344CB8AC3E}">
        <p14:creationId xmlns:p14="http://schemas.microsoft.com/office/powerpoint/2010/main" val="3402365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4B17F4F-6C55-3449-BC5A-6C90AFA6FC6C}" type="datetimeFigureOut">
              <a:rPr lang="en-US"/>
              <a:pPr>
                <a:defRPr/>
              </a:pPr>
              <a:t>1/20/2015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3216180-C91D-3D44-8A15-44D325AA6B18}" type="slidenum">
              <a:rPr lang="en-US"/>
              <a:pPr>
                <a:defRPr/>
              </a:pPr>
              <a:t>‹#›</a:t>
            </a:fld>
            <a:endParaRPr lang="en-US" dirty="0"/>
          </a:p>
        </p:txBody>
      </p:sp>
    </p:spTree>
    <p:extLst>
      <p:ext uri="{BB962C8B-B14F-4D97-AF65-F5344CB8AC3E}">
        <p14:creationId xmlns:p14="http://schemas.microsoft.com/office/powerpoint/2010/main" val="2435151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B42168A-7BB5-524F-8C41-E07455ED047D}" type="datetimeFigureOut">
              <a:rPr lang="en-US"/>
              <a:pPr>
                <a:defRPr/>
              </a:pPr>
              <a:t>1/20/2015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C62BA5B-F56A-D74F-A06B-84FEAE4A936C}" type="slidenum">
              <a:rPr lang="en-US"/>
              <a:pPr>
                <a:defRPr/>
              </a:pPr>
              <a:t>‹#›</a:t>
            </a:fld>
            <a:endParaRPr lang="en-US" dirty="0"/>
          </a:p>
        </p:txBody>
      </p:sp>
    </p:spTree>
    <p:extLst>
      <p:ext uri="{BB962C8B-B14F-4D97-AF65-F5344CB8AC3E}">
        <p14:creationId xmlns:p14="http://schemas.microsoft.com/office/powerpoint/2010/main" val="1824714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A0BB1B9-8FF8-9048-991E-81FBA32B03E4}" type="datetimeFigureOut">
              <a:rPr lang="en-US"/>
              <a:pPr>
                <a:defRPr/>
              </a:pPr>
              <a:t>1/20/2015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A383233-739D-5544-BD63-3BA216842B41}" type="slidenum">
              <a:rPr lang="en-US"/>
              <a:pPr>
                <a:defRPr/>
              </a:pPr>
              <a:t>‹#›</a:t>
            </a:fld>
            <a:endParaRPr lang="en-US" dirty="0"/>
          </a:p>
        </p:txBody>
      </p:sp>
    </p:spTree>
    <p:extLst>
      <p:ext uri="{BB962C8B-B14F-4D97-AF65-F5344CB8AC3E}">
        <p14:creationId xmlns:p14="http://schemas.microsoft.com/office/powerpoint/2010/main" val="3266218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D7429A4-F30A-F34B-AABF-5F741BB50915}" type="datetimeFigureOut">
              <a:rPr lang="en-US"/>
              <a:pPr>
                <a:defRPr/>
              </a:pPr>
              <a:t>1/20/2015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48C1945-0A3A-CE49-AD92-90FA8189AD5E}" type="slidenum">
              <a:rPr lang="en-US"/>
              <a:pPr>
                <a:defRPr/>
              </a:pPr>
              <a:t>‹#›</a:t>
            </a:fld>
            <a:endParaRPr lang="en-US" dirty="0"/>
          </a:p>
        </p:txBody>
      </p:sp>
    </p:spTree>
    <p:extLst>
      <p:ext uri="{BB962C8B-B14F-4D97-AF65-F5344CB8AC3E}">
        <p14:creationId xmlns:p14="http://schemas.microsoft.com/office/powerpoint/2010/main" val="4239418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41DDEBD-9FE2-7749-8844-4FEAE4200988}" type="datetimeFigureOut">
              <a:rPr lang="en-US"/>
              <a:pPr>
                <a:defRPr/>
              </a:pPr>
              <a:t>1/20/2015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FBAFB41E-87D0-D746-BCDD-7598EE918E03}" type="slidenum">
              <a:rPr lang="en-US"/>
              <a:pPr>
                <a:defRPr/>
              </a:pPr>
              <a:t>‹#›</a:t>
            </a:fld>
            <a:endParaRPr lang="en-US" dirty="0"/>
          </a:p>
        </p:txBody>
      </p:sp>
    </p:spTree>
    <p:extLst>
      <p:ext uri="{BB962C8B-B14F-4D97-AF65-F5344CB8AC3E}">
        <p14:creationId xmlns:p14="http://schemas.microsoft.com/office/powerpoint/2010/main" val="2789880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AF00BC-ECD6-8244-9B6A-57F82E883DE3}" type="datetimeFigureOut">
              <a:rPr lang="en-US"/>
              <a:pPr>
                <a:defRPr/>
              </a:pPr>
              <a:t>1/20/2015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7A3B94C-3B51-E243-A126-3BF8DB8AFC41}" type="slidenum">
              <a:rPr lang="en-US"/>
              <a:pPr>
                <a:defRPr/>
              </a:pPr>
              <a:t>‹#›</a:t>
            </a:fld>
            <a:endParaRPr lang="en-US" dirty="0"/>
          </a:p>
        </p:txBody>
      </p:sp>
    </p:spTree>
    <p:extLst>
      <p:ext uri="{BB962C8B-B14F-4D97-AF65-F5344CB8AC3E}">
        <p14:creationId xmlns:p14="http://schemas.microsoft.com/office/powerpoint/2010/main" val="1219186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825D554-F497-7C41-9962-B1681F1A0483}" type="datetimeFigureOut">
              <a:rPr lang="en-US"/>
              <a:pPr>
                <a:defRPr/>
              </a:pPr>
              <a:t>1/20/2015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5BCC949-9E2D-9943-BE2D-FD48C07DD143}" type="slidenum">
              <a:rPr lang="en-US"/>
              <a:pPr>
                <a:defRPr/>
              </a:pPr>
              <a:t>‹#›</a:t>
            </a:fld>
            <a:endParaRPr lang="en-US" dirty="0"/>
          </a:p>
        </p:txBody>
      </p:sp>
    </p:spTree>
    <p:extLst>
      <p:ext uri="{BB962C8B-B14F-4D97-AF65-F5344CB8AC3E}">
        <p14:creationId xmlns:p14="http://schemas.microsoft.com/office/powerpoint/2010/main" val="4095838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D0906B-4795-734B-88FF-5AA9C34534D7}" type="datetimeFigureOut">
              <a:rPr lang="en-US"/>
              <a:pPr>
                <a:defRPr/>
              </a:pPr>
              <a:t>1/20/2015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C9B36B3-DDF5-1943-92E1-341F0F470655}" type="slidenum">
              <a:rPr lang="en-US"/>
              <a:pPr>
                <a:defRPr/>
              </a:pPr>
              <a:t>‹#›</a:t>
            </a:fld>
            <a:endParaRPr lang="en-US" dirty="0"/>
          </a:p>
        </p:txBody>
      </p:sp>
    </p:spTree>
    <p:extLst>
      <p:ext uri="{BB962C8B-B14F-4D97-AF65-F5344CB8AC3E}">
        <p14:creationId xmlns:p14="http://schemas.microsoft.com/office/powerpoint/2010/main" val="391865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charset="0"/>
                <a:cs typeface="+mn-cs"/>
              </a:defRPr>
            </a:lvl1pPr>
          </a:lstStyle>
          <a:p>
            <a:pPr>
              <a:defRPr/>
            </a:pPr>
            <a:fld id="{4388E256-9505-E040-8F60-29FB87BACBEE}" type="datetimeFigureOut">
              <a:rPr lang="en-US"/>
              <a:pPr>
                <a:defRPr/>
              </a:pPr>
              <a:t>1/20/2015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charset="0"/>
                <a:cs typeface="+mn-cs"/>
              </a:defRPr>
            </a:lvl1pPr>
          </a:lstStyle>
          <a:p>
            <a:pPr>
              <a:defRPr/>
            </a:pPr>
            <a:fld id="{925F9AFA-A140-AE4F-B0CA-6FFA0B77F74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693" r:id="rId1"/>
    <p:sldLayoutId id="2147484694" r:id="rId2"/>
    <p:sldLayoutId id="2147484695" r:id="rId3"/>
    <p:sldLayoutId id="2147484696" r:id="rId4"/>
    <p:sldLayoutId id="2147484697" r:id="rId5"/>
    <p:sldLayoutId id="2147484698" r:id="rId6"/>
    <p:sldLayoutId id="2147484699" r:id="rId7"/>
    <p:sldLayoutId id="2147484700" r:id="rId8"/>
    <p:sldLayoutId id="2147484701" r:id="rId9"/>
    <p:sldLayoutId id="2147484702" r:id="rId10"/>
    <p:sldLayoutId id="2147484703"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hyperlink" Target="http://www.merriam-webster.com/dictionary/complacency" TargetMode="Externa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7.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hyperlink" Target="https://drive.google.com/file/d/0B-irGeFaf8ntY1k2OE1sWmZSdUk/edit?usp=sharing"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914400"/>
            <a:ext cx="8763000" cy="3785652"/>
          </a:xfrm>
          <a:prstGeom prst="rect">
            <a:avLst/>
          </a:prstGeom>
          <a:noFill/>
        </p:spPr>
        <p:txBody>
          <a:bodyPr wrap="square" rtlCol="0">
            <a:spAutoFit/>
          </a:bodyPr>
          <a:lstStyle/>
          <a:p>
            <a:pPr algn="ctr"/>
            <a:r>
              <a:rPr lang="en-US" sz="6000" b="1" dirty="0"/>
              <a:t>What’s To Fear?!? Owning the </a:t>
            </a:r>
            <a:r>
              <a:rPr lang="en-US" sz="6000" b="1" dirty="0" smtClean="0"/>
              <a:t>Mistakes </a:t>
            </a:r>
            <a:r>
              <a:rPr lang="en-US" sz="6000" b="1" dirty="0"/>
              <a:t>W</a:t>
            </a:r>
            <a:r>
              <a:rPr lang="en-US" sz="6000" b="1" dirty="0" smtClean="0"/>
              <a:t>e Make </a:t>
            </a:r>
            <a:r>
              <a:rPr lang="en-US" sz="6000" b="1" dirty="0"/>
              <a:t>and </a:t>
            </a:r>
            <a:r>
              <a:rPr lang="en-US" sz="6000" b="1" dirty="0" smtClean="0"/>
              <a:t>Learning from Them</a:t>
            </a:r>
          </a:p>
        </p:txBody>
      </p:sp>
      <p:sp>
        <p:nvSpPr>
          <p:cNvPr id="7" name="TextBox 6"/>
          <p:cNvSpPr txBox="1"/>
          <p:nvPr/>
        </p:nvSpPr>
        <p:spPr>
          <a:xfrm>
            <a:off x="228600" y="5279648"/>
            <a:ext cx="8763000" cy="892552"/>
          </a:xfrm>
          <a:prstGeom prst="rect">
            <a:avLst/>
          </a:prstGeom>
          <a:noFill/>
        </p:spPr>
        <p:txBody>
          <a:bodyPr wrap="square" rtlCol="0">
            <a:spAutoFit/>
          </a:bodyPr>
          <a:lstStyle/>
          <a:p>
            <a:pPr algn="ctr"/>
            <a:r>
              <a:rPr lang="en-US" sz="2600" b="1" dirty="0" smtClean="0"/>
              <a:t>Damecia Donahue | Mike Hawthorne | Mike Priehs</a:t>
            </a:r>
          </a:p>
          <a:p>
            <a:pPr algn="ctr"/>
            <a:r>
              <a:rPr lang="en-US" sz="2600" b="1" dirty="0" smtClean="0"/>
              <a:t>Wayne State University Library System</a:t>
            </a:r>
          </a:p>
        </p:txBody>
      </p:sp>
    </p:spTree>
    <p:extLst>
      <p:ext uri="{BB962C8B-B14F-4D97-AF65-F5344CB8AC3E}">
        <p14:creationId xmlns:p14="http://schemas.microsoft.com/office/powerpoint/2010/main" val="325304814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609600"/>
            <a:ext cx="8763000" cy="769441"/>
          </a:xfrm>
          <a:prstGeom prst="rect">
            <a:avLst/>
          </a:prstGeom>
          <a:noFill/>
        </p:spPr>
        <p:txBody>
          <a:bodyPr wrap="square" rtlCol="0">
            <a:spAutoFit/>
          </a:bodyPr>
          <a:lstStyle/>
          <a:p>
            <a:pPr algn="ctr"/>
            <a:r>
              <a:rPr lang="en-US" sz="4400" b="1" dirty="0" smtClean="0"/>
              <a:t>Testing the Hypothesis</a:t>
            </a:r>
          </a:p>
        </p:txBody>
      </p:sp>
      <p:sp>
        <p:nvSpPr>
          <p:cNvPr id="3" name="TextBox 2"/>
          <p:cNvSpPr txBox="1"/>
          <p:nvPr/>
        </p:nvSpPr>
        <p:spPr>
          <a:xfrm>
            <a:off x="5257800" y="6276201"/>
            <a:ext cx="3912353" cy="276999"/>
          </a:xfrm>
          <a:prstGeom prst="rect">
            <a:avLst/>
          </a:prstGeom>
          <a:noFill/>
        </p:spPr>
        <p:txBody>
          <a:bodyPr wrap="none" rtlCol="0">
            <a:spAutoFit/>
          </a:bodyPr>
          <a:lstStyle/>
          <a:p>
            <a:r>
              <a:rPr lang="en-US" sz="1200" dirty="0">
                <a:solidFill>
                  <a:schemeClr val="bg1"/>
                </a:solidFill>
              </a:rPr>
              <a:t>https://www.flickr.com/photos/indyplanets/3926147797/</a:t>
            </a:r>
          </a:p>
        </p:txBody>
      </p:sp>
      <p:sp>
        <p:nvSpPr>
          <p:cNvPr id="4" name="TextBox 3"/>
          <p:cNvSpPr txBox="1"/>
          <p:nvPr/>
        </p:nvSpPr>
        <p:spPr>
          <a:xfrm>
            <a:off x="571500" y="1474887"/>
            <a:ext cx="8077200" cy="5078313"/>
          </a:xfrm>
          <a:prstGeom prst="rect">
            <a:avLst/>
          </a:prstGeom>
          <a:noFill/>
        </p:spPr>
        <p:txBody>
          <a:bodyPr wrap="square" rtlCol="0">
            <a:spAutoFit/>
          </a:bodyPr>
          <a:lstStyle/>
          <a:p>
            <a:pPr marL="914400" indent="-914400" fontAlgn="t">
              <a:buFont typeface="+mj-lt"/>
              <a:buAutoNum type="arabicPeriod"/>
            </a:pPr>
            <a:r>
              <a:rPr lang="en-US" sz="3600" dirty="0" smtClean="0">
                <a:solidFill>
                  <a:srgbClr val="FF0000"/>
                </a:solidFill>
              </a:rPr>
              <a:t>A blaming approach reduces team learning from mistakes</a:t>
            </a:r>
          </a:p>
          <a:p>
            <a:pPr marL="914400" indent="-914400" fontAlgn="t">
              <a:buFont typeface="+mj-lt"/>
              <a:buAutoNum type="arabicPeriod"/>
            </a:pPr>
            <a:r>
              <a:rPr lang="en-US" sz="3600" dirty="0" smtClean="0">
                <a:solidFill>
                  <a:srgbClr val="00B050"/>
                </a:solidFill>
              </a:rPr>
              <a:t>A problem solving approach promotes team learning from mistakes</a:t>
            </a:r>
          </a:p>
          <a:p>
            <a:pPr marL="914400" indent="-914400" fontAlgn="t">
              <a:buFont typeface="+mj-lt"/>
              <a:buAutoNum type="arabicPeriod"/>
            </a:pPr>
            <a:r>
              <a:rPr lang="en-US" sz="3600" dirty="0" smtClean="0">
                <a:solidFill>
                  <a:srgbClr val="00B050"/>
                </a:solidFill>
              </a:rPr>
              <a:t>Cooperative goals facilitate team problem solving</a:t>
            </a:r>
          </a:p>
          <a:p>
            <a:pPr marL="914400" indent="-914400" fontAlgn="t">
              <a:buFont typeface="+mj-lt"/>
              <a:buAutoNum type="arabicPeriod"/>
            </a:pPr>
            <a:r>
              <a:rPr lang="en-US" sz="3600" dirty="0" smtClean="0">
                <a:solidFill>
                  <a:srgbClr val="00B050"/>
                </a:solidFill>
              </a:rPr>
              <a:t>Competitive goals induce blaming within teams</a:t>
            </a:r>
          </a:p>
        </p:txBody>
      </p:sp>
      <p:sp>
        <p:nvSpPr>
          <p:cNvPr id="2" name="TextBox 1"/>
          <p:cNvSpPr txBox="1"/>
          <p:nvPr/>
        </p:nvSpPr>
        <p:spPr>
          <a:xfrm>
            <a:off x="7153379" y="1143000"/>
            <a:ext cx="1838965" cy="369332"/>
          </a:xfrm>
          <a:prstGeom prst="rect">
            <a:avLst/>
          </a:prstGeom>
          <a:noFill/>
        </p:spPr>
        <p:txBody>
          <a:bodyPr wrap="none" rtlCol="0">
            <a:spAutoFit/>
          </a:bodyPr>
          <a:lstStyle/>
          <a:p>
            <a:r>
              <a:rPr lang="en-US" dirty="0" smtClean="0"/>
              <a:t>(Tjosvold, 2004)</a:t>
            </a:r>
            <a:endParaRPr lang="en-US" dirty="0"/>
          </a:p>
        </p:txBody>
      </p:sp>
    </p:spTree>
    <p:extLst>
      <p:ext uri="{BB962C8B-B14F-4D97-AF65-F5344CB8AC3E}">
        <p14:creationId xmlns:p14="http://schemas.microsoft.com/office/powerpoint/2010/main" val="196053055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71600"/>
            <a:ext cx="9144000" cy="6858000"/>
          </a:xfrm>
          <a:prstGeom prst="rect">
            <a:avLst/>
          </a:prstGeom>
        </p:spPr>
      </p:pic>
      <p:pic>
        <p:nvPicPr>
          <p:cNvPr id="3074" name="Picture 5" descr="wayne_foot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602159"/>
            <a:ext cx="8763000" cy="769441"/>
          </a:xfrm>
          <a:prstGeom prst="rect">
            <a:avLst/>
          </a:prstGeom>
          <a:noFill/>
        </p:spPr>
        <p:txBody>
          <a:bodyPr wrap="square" rtlCol="0">
            <a:spAutoFit/>
          </a:bodyPr>
          <a:lstStyle/>
          <a:p>
            <a:pPr algn="ctr"/>
            <a:r>
              <a:rPr lang="en-US" sz="4400" b="1" dirty="0" smtClean="0"/>
              <a:t>Complacency (Inattentive)</a:t>
            </a:r>
          </a:p>
        </p:txBody>
      </p:sp>
      <p:sp>
        <p:nvSpPr>
          <p:cNvPr id="3" name="TextBox 2"/>
          <p:cNvSpPr txBox="1"/>
          <p:nvPr/>
        </p:nvSpPr>
        <p:spPr>
          <a:xfrm>
            <a:off x="5257800" y="6276201"/>
            <a:ext cx="3912353" cy="276999"/>
          </a:xfrm>
          <a:prstGeom prst="rect">
            <a:avLst/>
          </a:prstGeom>
          <a:noFill/>
        </p:spPr>
        <p:txBody>
          <a:bodyPr wrap="none" rtlCol="0">
            <a:spAutoFit/>
          </a:bodyPr>
          <a:lstStyle/>
          <a:p>
            <a:r>
              <a:rPr lang="en-US" sz="1200" dirty="0">
                <a:solidFill>
                  <a:schemeClr val="bg1"/>
                </a:solidFill>
              </a:rPr>
              <a:t>https://www.flickr.com/photos/indyplanets/3926147797/</a:t>
            </a:r>
          </a:p>
        </p:txBody>
      </p:sp>
    </p:spTree>
    <p:extLst>
      <p:ext uri="{BB962C8B-B14F-4D97-AF65-F5344CB8AC3E}">
        <p14:creationId xmlns:p14="http://schemas.microsoft.com/office/powerpoint/2010/main" val="157461603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304800" y="730250"/>
            <a:ext cx="8763000" cy="769441"/>
          </a:xfrm>
          <a:prstGeom prst="rect">
            <a:avLst/>
          </a:prstGeom>
          <a:noFill/>
        </p:spPr>
        <p:txBody>
          <a:bodyPr wrap="square" rtlCol="0">
            <a:spAutoFit/>
          </a:bodyPr>
          <a:lstStyle/>
          <a:p>
            <a:pPr algn="ctr"/>
            <a:r>
              <a:rPr lang="en-US" sz="4400" b="1" dirty="0"/>
              <a:t>Complacency </a:t>
            </a:r>
            <a:r>
              <a:rPr lang="en-US" sz="4400" b="1" dirty="0" smtClean="0"/>
              <a:t>(Inattentive)</a:t>
            </a:r>
          </a:p>
        </p:txBody>
      </p:sp>
      <p:sp>
        <p:nvSpPr>
          <p:cNvPr id="4" name="TextBox 3"/>
          <p:cNvSpPr txBox="1"/>
          <p:nvPr/>
        </p:nvSpPr>
        <p:spPr>
          <a:xfrm>
            <a:off x="571500" y="1738729"/>
            <a:ext cx="8077200" cy="4585871"/>
          </a:xfrm>
          <a:prstGeom prst="rect">
            <a:avLst/>
          </a:prstGeom>
          <a:noFill/>
        </p:spPr>
        <p:txBody>
          <a:bodyPr wrap="square" rtlCol="0">
            <a:spAutoFit/>
          </a:bodyPr>
          <a:lstStyle/>
          <a:p>
            <a:pPr fontAlgn="t"/>
            <a:r>
              <a:rPr lang="en-US" sz="3200" dirty="0" smtClean="0"/>
              <a:t>Definition:</a:t>
            </a:r>
          </a:p>
          <a:p>
            <a:pPr fontAlgn="t"/>
            <a:r>
              <a:rPr lang="en-US" sz="3000" dirty="0" smtClean="0"/>
              <a:t>   </a:t>
            </a:r>
          </a:p>
          <a:p>
            <a:pPr fontAlgn="t"/>
            <a:r>
              <a:rPr lang="en-US" sz="3000" dirty="0"/>
              <a:t> </a:t>
            </a:r>
            <a:r>
              <a:rPr lang="en-US" sz="3000" dirty="0" smtClean="0"/>
              <a:t>  </a:t>
            </a:r>
            <a:r>
              <a:rPr lang="en-US" sz="3500" dirty="0" smtClean="0"/>
              <a:t>Self-satisfaction </a:t>
            </a:r>
            <a:r>
              <a:rPr lang="en-US" sz="3500" dirty="0"/>
              <a:t>especially when </a:t>
            </a:r>
            <a:r>
              <a:rPr lang="en-US" sz="3500" dirty="0" smtClean="0"/>
              <a:t>   </a:t>
            </a:r>
          </a:p>
          <a:p>
            <a:pPr fontAlgn="t"/>
            <a:r>
              <a:rPr lang="en-US" sz="3500" dirty="0" smtClean="0"/>
              <a:t>   accompanied </a:t>
            </a:r>
            <a:r>
              <a:rPr lang="en-US" sz="3500" dirty="0"/>
              <a:t>by unawareness of </a:t>
            </a:r>
            <a:endParaRPr lang="en-US" sz="3500" dirty="0" smtClean="0"/>
          </a:p>
          <a:p>
            <a:pPr fontAlgn="t"/>
            <a:r>
              <a:rPr lang="en-US" sz="3500" dirty="0" smtClean="0"/>
              <a:t>   actual </a:t>
            </a:r>
            <a:r>
              <a:rPr lang="en-US" sz="3500" dirty="0"/>
              <a:t>dangers or deficiencies </a:t>
            </a:r>
          </a:p>
          <a:p>
            <a:pPr fontAlgn="t"/>
            <a:endParaRPr lang="en-US" sz="3500" dirty="0"/>
          </a:p>
          <a:p>
            <a:pPr fontAlgn="t"/>
            <a:r>
              <a:rPr lang="en-US" sz="3500" dirty="0"/>
              <a:t> </a:t>
            </a:r>
            <a:r>
              <a:rPr lang="en-US" sz="3500" dirty="0" smtClean="0"/>
              <a:t>   An </a:t>
            </a:r>
            <a:r>
              <a:rPr lang="en-US" sz="3500" dirty="0"/>
              <a:t>instance of usually unaware or </a:t>
            </a:r>
            <a:endParaRPr lang="en-US" sz="3500" dirty="0" smtClean="0"/>
          </a:p>
          <a:p>
            <a:pPr fontAlgn="t"/>
            <a:r>
              <a:rPr lang="en-US" sz="3500" dirty="0" smtClean="0"/>
              <a:t>    uninformed </a:t>
            </a:r>
            <a:r>
              <a:rPr lang="en-US" sz="3500" dirty="0"/>
              <a:t>self-satisfaction </a:t>
            </a:r>
            <a:endParaRPr lang="en-US" sz="3500" dirty="0" smtClean="0"/>
          </a:p>
          <a:p>
            <a:pPr algn="r"/>
            <a:r>
              <a:rPr lang="en-US" sz="1000" dirty="0" smtClean="0"/>
              <a:t>   Merriam-Webster Online Dictionary </a:t>
            </a:r>
          </a:p>
          <a:p>
            <a:pPr algn="r"/>
            <a:r>
              <a:rPr lang="en-US" sz="1000" dirty="0">
                <a:hlinkClick r:id="rId5"/>
              </a:rPr>
              <a:t>http://</a:t>
            </a:r>
            <a:r>
              <a:rPr lang="en-US" sz="1000" dirty="0" smtClean="0">
                <a:hlinkClick r:id="rId5"/>
              </a:rPr>
              <a:t>www.merriam-webster.com/dictionary/complacency</a:t>
            </a:r>
            <a:r>
              <a:rPr lang="en-US" sz="1000" dirty="0" smtClean="0"/>
              <a:t> retrieved 10/11/2014</a:t>
            </a:r>
            <a:endParaRPr lang="en-US" sz="1000" dirty="0"/>
          </a:p>
        </p:txBody>
      </p:sp>
    </p:spTree>
    <p:extLst>
      <p:ext uri="{BB962C8B-B14F-4D97-AF65-F5344CB8AC3E}">
        <p14:creationId xmlns:p14="http://schemas.microsoft.com/office/powerpoint/2010/main" val="22293511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914400"/>
            <a:ext cx="8763000" cy="769441"/>
          </a:xfrm>
          <a:prstGeom prst="rect">
            <a:avLst/>
          </a:prstGeom>
          <a:noFill/>
        </p:spPr>
        <p:txBody>
          <a:bodyPr wrap="square" rtlCol="0">
            <a:spAutoFit/>
          </a:bodyPr>
          <a:lstStyle/>
          <a:p>
            <a:pPr algn="ctr"/>
            <a:r>
              <a:rPr lang="en-US" sz="4400" b="1" dirty="0" smtClean="0"/>
              <a:t>Impact</a:t>
            </a:r>
          </a:p>
        </p:txBody>
      </p:sp>
      <p:sp>
        <p:nvSpPr>
          <p:cNvPr id="3" name="TextBox 2"/>
          <p:cNvSpPr txBox="1"/>
          <p:nvPr/>
        </p:nvSpPr>
        <p:spPr>
          <a:xfrm>
            <a:off x="5257800" y="6276201"/>
            <a:ext cx="3912353" cy="276999"/>
          </a:xfrm>
          <a:prstGeom prst="rect">
            <a:avLst/>
          </a:prstGeom>
          <a:noFill/>
        </p:spPr>
        <p:txBody>
          <a:bodyPr wrap="none" rtlCol="0">
            <a:spAutoFit/>
          </a:bodyPr>
          <a:lstStyle/>
          <a:p>
            <a:r>
              <a:rPr lang="en-US" sz="1200" dirty="0">
                <a:solidFill>
                  <a:schemeClr val="bg1"/>
                </a:solidFill>
              </a:rPr>
              <a:t>https://www.flickr.com/photos/indyplanets/3926147797/</a:t>
            </a:r>
          </a:p>
        </p:txBody>
      </p:sp>
      <p:sp>
        <p:nvSpPr>
          <p:cNvPr id="4" name="TextBox 3"/>
          <p:cNvSpPr txBox="1"/>
          <p:nvPr/>
        </p:nvSpPr>
        <p:spPr>
          <a:xfrm>
            <a:off x="571500" y="1905000"/>
            <a:ext cx="8077200" cy="4062651"/>
          </a:xfrm>
          <a:prstGeom prst="rect">
            <a:avLst/>
          </a:prstGeom>
          <a:noFill/>
        </p:spPr>
        <p:txBody>
          <a:bodyPr wrap="square" rtlCol="0">
            <a:spAutoFit/>
          </a:bodyPr>
          <a:lstStyle/>
          <a:p>
            <a:pPr marL="571500" indent="-571500">
              <a:lnSpc>
                <a:spcPct val="150000"/>
              </a:lnSpc>
              <a:buFont typeface="Arial" panose="020B0604020202020204" pitchFamily="34" charset="0"/>
              <a:buChar char="•"/>
            </a:pPr>
            <a:r>
              <a:rPr lang="en-US" sz="3200" dirty="0"/>
              <a:t>Limits </a:t>
            </a:r>
            <a:r>
              <a:rPr lang="en-US" sz="3200" dirty="0" smtClean="0"/>
              <a:t>self-awareness</a:t>
            </a:r>
            <a:endParaRPr lang="en-US" sz="3200" dirty="0"/>
          </a:p>
          <a:p>
            <a:pPr marL="571500" indent="-571500">
              <a:lnSpc>
                <a:spcPct val="150000"/>
              </a:lnSpc>
              <a:buFont typeface="Arial" panose="020B0604020202020204" pitchFamily="34" charset="0"/>
              <a:buChar char="•"/>
            </a:pPr>
            <a:r>
              <a:rPr lang="en-US" sz="3200" dirty="0"/>
              <a:t>Blocks critical </a:t>
            </a:r>
            <a:r>
              <a:rPr lang="en-US" sz="3200" dirty="0" smtClean="0"/>
              <a:t>thinking &amp; opportunities for process </a:t>
            </a:r>
            <a:r>
              <a:rPr lang="en-US" sz="3200" dirty="0"/>
              <a:t>improvements</a:t>
            </a:r>
          </a:p>
          <a:p>
            <a:pPr marL="571500" indent="-571500">
              <a:lnSpc>
                <a:spcPct val="150000"/>
              </a:lnSpc>
              <a:buFont typeface="Arial" panose="020B0604020202020204" pitchFamily="34" charset="0"/>
              <a:buChar char="•"/>
            </a:pPr>
            <a:r>
              <a:rPr lang="en-US" sz="3200" dirty="0"/>
              <a:t>Limits opportunities for </a:t>
            </a:r>
            <a:r>
              <a:rPr lang="en-US" sz="3200" dirty="0" smtClean="0"/>
              <a:t>change - new </a:t>
            </a:r>
            <a:r>
              <a:rPr lang="en-US" sz="3200" dirty="0"/>
              <a:t>ideas</a:t>
            </a:r>
          </a:p>
          <a:p>
            <a:endParaRPr lang="en-US" dirty="0"/>
          </a:p>
        </p:txBody>
      </p:sp>
    </p:spTree>
    <p:extLst>
      <p:ext uri="{BB962C8B-B14F-4D97-AF65-F5344CB8AC3E}">
        <p14:creationId xmlns:p14="http://schemas.microsoft.com/office/powerpoint/2010/main" val="275717338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3" name="TextBox 2"/>
          <p:cNvSpPr txBox="1"/>
          <p:nvPr/>
        </p:nvSpPr>
        <p:spPr>
          <a:xfrm>
            <a:off x="5257800" y="6276201"/>
            <a:ext cx="3912353" cy="276999"/>
          </a:xfrm>
          <a:prstGeom prst="rect">
            <a:avLst/>
          </a:prstGeom>
          <a:noFill/>
        </p:spPr>
        <p:txBody>
          <a:bodyPr wrap="none" rtlCol="0">
            <a:spAutoFit/>
          </a:bodyPr>
          <a:lstStyle/>
          <a:p>
            <a:r>
              <a:rPr lang="en-US" sz="1200" dirty="0">
                <a:solidFill>
                  <a:schemeClr val="bg1"/>
                </a:solidFill>
              </a:rPr>
              <a:t>https://www.flickr.com/photos/indyplanets/3926147797/</a:t>
            </a:r>
          </a:p>
        </p:txBody>
      </p:sp>
      <p:sp>
        <p:nvSpPr>
          <p:cNvPr id="4" name="TextBox 3"/>
          <p:cNvSpPr txBox="1"/>
          <p:nvPr/>
        </p:nvSpPr>
        <p:spPr>
          <a:xfrm>
            <a:off x="533400" y="1094313"/>
            <a:ext cx="8077200" cy="5078313"/>
          </a:xfrm>
          <a:prstGeom prst="rect">
            <a:avLst/>
          </a:prstGeom>
          <a:noFill/>
        </p:spPr>
        <p:txBody>
          <a:bodyPr wrap="square" rtlCol="0">
            <a:spAutoFit/>
          </a:bodyPr>
          <a:lstStyle/>
          <a:p>
            <a:pPr marL="285750" indent="-285750">
              <a:buFont typeface="Arial" panose="020B0604020202020204" pitchFamily="34" charset="0"/>
              <a:buChar char="•"/>
            </a:pPr>
            <a:r>
              <a:rPr lang="en-US" dirty="0"/>
              <a:t>Wayne State </a:t>
            </a:r>
            <a:r>
              <a:rPr lang="en-US" dirty="0" smtClean="0"/>
              <a:t>University - Safety </a:t>
            </a:r>
            <a:r>
              <a:rPr lang="en-US" dirty="0"/>
              <a:t>Net</a:t>
            </a:r>
          </a:p>
          <a:p>
            <a:pPr marL="742950" lvl="1" indent="-285750">
              <a:buFont typeface="Courier New" panose="02070309020205020404" pitchFamily="49" charset="0"/>
              <a:buChar char="o"/>
            </a:pPr>
            <a:r>
              <a:rPr lang="en-US" dirty="0"/>
              <a:t>Library </a:t>
            </a:r>
            <a:r>
              <a:rPr lang="en-US" dirty="0" smtClean="0"/>
              <a:t>Monitors - Retired </a:t>
            </a:r>
            <a:r>
              <a:rPr lang="en-US" dirty="0"/>
              <a:t>Detroit Police </a:t>
            </a:r>
            <a:r>
              <a:rPr lang="en-US" dirty="0" smtClean="0"/>
              <a:t>Officers (avg. 30 years)</a:t>
            </a:r>
            <a:endParaRPr lang="en-US" dirty="0"/>
          </a:p>
          <a:p>
            <a:pPr marL="742950" lvl="1" indent="-285750">
              <a:buFont typeface="Courier New" panose="02070309020205020404" pitchFamily="49" charset="0"/>
              <a:buChar char="o"/>
            </a:pPr>
            <a:r>
              <a:rPr lang="en-US" dirty="0"/>
              <a:t>Security </a:t>
            </a:r>
            <a:r>
              <a:rPr lang="en-US" dirty="0" smtClean="0"/>
              <a:t>cameras – 35 cameras</a:t>
            </a:r>
            <a:endParaRPr lang="en-US" dirty="0"/>
          </a:p>
          <a:p>
            <a:pPr marL="742950" lvl="1" indent="-285750">
              <a:buFont typeface="Courier New" panose="02070309020205020404" pitchFamily="49" charset="0"/>
              <a:buChar char="o"/>
            </a:pPr>
            <a:r>
              <a:rPr lang="en-US" dirty="0"/>
              <a:t>Wayne State University Public Safety </a:t>
            </a:r>
            <a:r>
              <a:rPr lang="en-US" dirty="0" smtClean="0"/>
              <a:t>Department – </a:t>
            </a:r>
            <a:r>
              <a:rPr lang="en-US" dirty="0"/>
              <a:t>6</a:t>
            </a:r>
            <a:r>
              <a:rPr lang="en-US" dirty="0" smtClean="0"/>
              <a:t>0 Officers</a:t>
            </a:r>
            <a:endParaRPr lang="en-US" dirty="0"/>
          </a:p>
          <a:p>
            <a:pPr marL="742950" lvl="1" indent="-285750">
              <a:buFont typeface="Courier New" panose="02070309020205020404" pitchFamily="49" charset="0"/>
              <a:buChar char="o"/>
            </a:pPr>
            <a:r>
              <a:rPr lang="en-US" dirty="0"/>
              <a:t>Security cameras-campus exterior</a:t>
            </a:r>
          </a:p>
          <a:p>
            <a:pPr lvl="1"/>
            <a:endParaRPr lang="en-US" dirty="0"/>
          </a:p>
          <a:p>
            <a:pPr marL="285750" indent="-285750">
              <a:buFont typeface="Arial" panose="020B0604020202020204" pitchFamily="34" charset="0"/>
              <a:buChar char="•"/>
            </a:pPr>
            <a:r>
              <a:rPr lang="en-US" dirty="0"/>
              <a:t>Policies/Practices</a:t>
            </a:r>
          </a:p>
          <a:p>
            <a:pPr marL="742950" lvl="1" indent="-285750">
              <a:buFont typeface="Courier New" panose="02070309020205020404" pitchFamily="49" charset="0"/>
              <a:buChar char="o"/>
            </a:pPr>
            <a:r>
              <a:rPr lang="en-US" dirty="0"/>
              <a:t>Review camera footage ONLY in the event of patron initiated request-typically if there was a theft of </a:t>
            </a:r>
            <a:r>
              <a:rPr lang="en-US" dirty="0" smtClean="0"/>
              <a:t>personal items</a:t>
            </a:r>
          </a:p>
          <a:p>
            <a:pPr marL="742950" lvl="1" indent="-285750">
              <a:buFont typeface="Courier New" panose="02070309020205020404" pitchFamily="49" charset="0"/>
              <a:buChar char="o"/>
            </a:pPr>
            <a:endParaRPr lang="en-US" dirty="0"/>
          </a:p>
          <a:p>
            <a:pPr marL="285750" indent="-285750">
              <a:buFont typeface="Arial" panose="020B0604020202020204" pitchFamily="34" charset="0"/>
              <a:buChar char="•"/>
            </a:pPr>
            <a:r>
              <a:rPr lang="en-US" b="1" dirty="0"/>
              <a:t>My “WTF!”  Moment </a:t>
            </a:r>
            <a:endParaRPr lang="en-US" dirty="0"/>
          </a:p>
          <a:p>
            <a:pPr marL="742950" lvl="1" indent="-285750">
              <a:buFont typeface="Courier New" panose="02070309020205020404" pitchFamily="49" charset="0"/>
              <a:buChar char="o"/>
            </a:pPr>
            <a:r>
              <a:rPr lang="en-US" dirty="0" smtClean="0"/>
              <a:t>WSU </a:t>
            </a:r>
            <a:r>
              <a:rPr lang="en-US" dirty="0"/>
              <a:t>Law School Student last seen in Undergraduate library</a:t>
            </a:r>
          </a:p>
          <a:p>
            <a:pPr lvl="2"/>
            <a:endParaRPr lang="en-US" dirty="0"/>
          </a:p>
          <a:p>
            <a:pPr marL="285750" indent="-285750">
              <a:buFont typeface="Arial" panose="020B0604020202020204" pitchFamily="34" charset="0"/>
              <a:buChar char="•"/>
            </a:pPr>
            <a:r>
              <a:rPr lang="en-US" dirty="0"/>
              <a:t>Outcome</a:t>
            </a:r>
          </a:p>
          <a:p>
            <a:pPr marL="742950" lvl="1" indent="-285750">
              <a:buFont typeface="Courier New" panose="02070309020205020404" pitchFamily="49" charset="0"/>
              <a:buChar char="o"/>
            </a:pPr>
            <a:r>
              <a:rPr lang="en-US" dirty="0"/>
              <a:t>Software program that “ping” hard drive on regular basis to verify in working condition – update/addition of all cameras</a:t>
            </a:r>
          </a:p>
          <a:p>
            <a:pPr marL="742950" lvl="1" indent="-285750">
              <a:buFont typeface="Courier New" panose="02070309020205020404" pitchFamily="49" charset="0"/>
              <a:buChar char="o"/>
            </a:pPr>
            <a:r>
              <a:rPr lang="en-US" dirty="0"/>
              <a:t>Turned day-to-day managing of cameras over to qualified </a:t>
            </a:r>
            <a:r>
              <a:rPr lang="en-US" dirty="0" smtClean="0"/>
              <a:t>person</a:t>
            </a:r>
          </a:p>
          <a:p>
            <a:pPr marL="742950" lvl="1" indent="-285750">
              <a:buFont typeface="Courier New" panose="02070309020205020404" pitchFamily="49" charset="0"/>
              <a:buChar char="o"/>
            </a:pPr>
            <a:r>
              <a:rPr lang="en-US" dirty="0" smtClean="0"/>
              <a:t>Upgraded/Added HD Cameras </a:t>
            </a:r>
            <a:endParaRPr lang="en-US" dirty="0"/>
          </a:p>
        </p:txBody>
      </p:sp>
    </p:spTree>
    <p:extLst>
      <p:ext uri="{BB962C8B-B14F-4D97-AF65-F5344CB8AC3E}">
        <p14:creationId xmlns:p14="http://schemas.microsoft.com/office/powerpoint/2010/main" val="111414533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914400"/>
            <a:ext cx="8763000" cy="769441"/>
          </a:xfrm>
          <a:prstGeom prst="rect">
            <a:avLst/>
          </a:prstGeom>
          <a:noFill/>
        </p:spPr>
        <p:txBody>
          <a:bodyPr wrap="square" rtlCol="0">
            <a:spAutoFit/>
          </a:bodyPr>
          <a:lstStyle/>
          <a:p>
            <a:pPr algn="ctr"/>
            <a:r>
              <a:rPr lang="en-US" sz="4400" b="1" dirty="0" smtClean="0"/>
              <a:t>Ways to Counter Complacency</a:t>
            </a:r>
          </a:p>
        </p:txBody>
      </p:sp>
      <p:sp>
        <p:nvSpPr>
          <p:cNvPr id="3" name="TextBox 2"/>
          <p:cNvSpPr txBox="1"/>
          <p:nvPr/>
        </p:nvSpPr>
        <p:spPr>
          <a:xfrm>
            <a:off x="5257800" y="6276201"/>
            <a:ext cx="3912353" cy="276999"/>
          </a:xfrm>
          <a:prstGeom prst="rect">
            <a:avLst/>
          </a:prstGeom>
          <a:noFill/>
        </p:spPr>
        <p:txBody>
          <a:bodyPr wrap="none" rtlCol="0">
            <a:spAutoFit/>
          </a:bodyPr>
          <a:lstStyle/>
          <a:p>
            <a:r>
              <a:rPr lang="en-US" sz="1200" dirty="0">
                <a:solidFill>
                  <a:schemeClr val="bg1"/>
                </a:solidFill>
              </a:rPr>
              <a:t>https://www.flickr.com/photos/indyplanets/3926147797/</a:t>
            </a:r>
          </a:p>
        </p:txBody>
      </p:sp>
      <p:sp>
        <p:nvSpPr>
          <p:cNvPr id="4" name="TextBox 3"/>
          <p:cNvSpPr txBox="1"/>
          <p:nvPr/>
        </p:nvSpPr>
        <p:spPr>
          <a:xfrm>
            <a:off x="571500" y="1752600"/>
            <a:ext cx="8077200" cy="5016758"/>
          </a:xfrm>
          <a:prstGeom prst="rect">
            <a:avLst/>
          </a:prstGeom>
          <a:noFill/>
        </p:spPr>
        <p:txBody>
          <a:bodyPr wrap="square" rtlCol="0">
            <a:spAutoFit/>
          </a:bodyPr>
          <a:lstStyle/>
          <a:p>
            <a:pPr marL="742950" indent="-742950">
              <a:lnSpc>
                <a:spcPct val="150000"/>
              </a:lnSpc>
              <a:buFont typeface="+mj-lt"/>
              <a:buAutoNum type="arabicPeriod"/>
            </a:pPr>
            <a:r>
              <a:rPr lang="en-US" sz="2000" dirty="0" smtClean="0"/>
              <a:t>In </a:t>
            </a:r>
            <a:r>
              <a:rPr lang="en-US" sz="2000" dirty="0"/>
              <a:t>areas </a:t>
            </a:r>
            <a:r>
              <a:rPr lang="en-US" sz="2000" dirty="0" smtClean="0"/>
              <a:t>NOT </a:t>
            </a:r>
            <a:r>
              <a:rPr lang="en-US" sz="2000" dirty="0"/>
              <a:t>your expertise develop resources (people , </a:t>
            </a:r>
            <a:r>
              <a:rPr lang="en-US" sz="2000" dirty="0" smtClean="0"/>
              <a:t>tools, policies, etc…) </a:t>
            </a:r>
            <a:r>
              <a:rPr lang="en-US" sz="2000" dirty="0"/>
              <a:t>that will </a:t>
            </a:r>
            <a:r>
              <a:rPr lang="en-US" sz="2000" dirty="0" smtClean="0"/>
              <a:t>help you </a:t>
            </a:r>
            <a:r>
              <a:rPr lang="en-US" sz="2000" dirty="0"/>
              <a:t>minimize risks </a:t>
            </a:r>
            <a:endParaRPr lang="en-US" sz="2000" dirty="0" smtClean="0"/>
          </a:p>
          <a:p>
            <a:pPr marL="742950" indent="-742950">
              <a:lnSpc>
                <a:spcPct val="150000"/>
              </a:lnSpc>
              <a:buFont typeface="+mj-lt"/>
              <a:buAutoNum type="arabicPeriod"/>
            </a:pPr>
            <a:r>
              <a:rPr lang="en-US" sz="2000" dirty="0" smtClean="0"/>
              <a:t>Have policy/procedures in place to regularly evaluate current processes </a:t>
            </a:r>
            <a:endParaRPr lang="en-US" sz="2000" dirty="0"/>
          </a:p>
          <a:p>
            <a:pPr marL="742950" indent="-742950">
              <a:lnSpc>
                <a:spcPct val="150000"/>
              </a:lnSpc>
              <a:buFont typeface="+mj-lt"/>
              <a:buAutoNum type="arabicPeriod"/>
            </a:pPr>
            <a:r>
              <a:rPr lang="en-US" sz="2000" u="sng" dirty="0" smtClean="0"/>
              <a:t>DO </a:t>
            </a:r>
            <a:r>
              <a:rPr lang="en-US" sz="2000" u="sng" dirty="0"/>
              <a:t>NOT</a:t>
            </a:r>
            <a:r>
              <a:rPr lang="en-US" sz="2000" dirty="0"/>
              <a:t> fear making mistakes – </a:t>
            </a:r>
            <a:r>
              <a:rPr lang="en-US" sz="2000" dirty="0" smtClean="0"/>
              <a:t>it’s a good way to learn – fear can lead to paralysis</a:t>
            </a:r>
          </a:p>
          <a:p>
            <a:pPr marL="742950" indent="-742950">
              <a:lnSpc>
                <a:spcPct val="150000"/>
              </a:lnSpc>
              <a:buFont typeface="+mj-lt"/>
              <a:buAutoNum type="arabicPeriod"/>
            </a:pPr>
            <a:r>
              <a:rPr lang="en-US" sz="2000" u="sng" dirty="0" smtClean="0"/>
              <a:t>DO NOT</a:t>
            </a:r>
            <a:r>
              <a:rPr lang="en-US" sz="2000" dirty="0" smtClean="0"/>
              <a:t> be afraid to give up control – for the good of all (particularly yourself)</a:t>
            </a:r>
            <a:endParaRPr lang="en-US" sz="2000" dirty="0"/>
          </a:p>
          <a:p>
            <a:pPr marL="742950" indent="-742950">
              <a:lnSpc>
                <a:spcPct val="150000"/>
              </a:lnSpc>
              <a:buFont typeface="+mj-lt"/>
              <a:buAutoNum type="arabicPeriod"/>
            </a:pPr>
            <a:r>
              <a:rPr lang="en-US" sz="2000" dirty="0"/>
              <a:t>WTF! m</a:t>
            </a:r>
            <a:r>
              <a:rPr lang="en-US" sz="2000" dirty="0" smtClean="0"/>
              <a:t>oments will always happen – but they do </a:t>
            </a:r>
            <a:r>
              <a:rPr lang="en-US" sz="2000" dirty="0"/>
              <a:t>not have to be deal breakers</a:t>
            </a:r>
          </a:p>
          <a:p>
            <a:endParaRPr lang="en-US" sz="2000" dirty="0"/>
          </a:p>
        </p:txBody>
      </p:sp>
    </p:spTree>
    <p:extLst>
      <p:ext uri="{BB962C8B-B14F-4D97-AF65-F5344CB8AC3E}">
        <p14:creationId xmlns:p14="http://schemas.microsoft.com/office/powerpoint/2010/main" val="188787654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email">
            <a:extLst>
              <a:ext uri="{28A0092B-C50C-407E-A947-70E740481C1C}">
                <a14:useLocalDpi xmlns:a14="http://schemas.microsoft.com/office/drawing/2010/main" val="0"/>
              </a:ext>
            </a:extLst>
          </a:blip>
          <a:srcRect l="-1645" t="-27332" r="1645" b="-11105"/>
          <a:stretch/>
        </p:blipFill>
        <p:spPr>
          <a:xfrm>
            <a:off x="-152400" y="-1066800"/>
            <a:ext cx="9326880" cy="12435840"/>
          </a:xfrm>
          <a:prstGeom prst="rect">
            <a:avLst/>
          </a:prstGeom>
        </p:spPr>
      </p:pic>
      <p:pic>
        <p:nvPicPr>
          <p:cNvPr id="3074" name="Picture 5" descr="wayne_foot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602159"/>
            <a:ext cx="8763000" cy="646331"/>
          </a:xfrm>
          <a:prstGeom prst="rect">
            <a:avLst/>
          </a:prstGeom>
          <a:noFill/>
        </p:spPr>
        <p:txBody>
          <a:bodyPr wrap="square" rtlCol="0">
            <a:spAutoFit/>
          </a:bodyPr>
          <a:lstStyle/>
          <a:p>
            <a:pPr algn="ctr"/>
            <a:r>
              <a:rPr lang="en-US" sz="3600" b="1" dirty="0"/>
              <a:t>Errors of Commission and Omission</a:t>
            </a:r>
          </a:p>
        </p:txBody>
      </p:sp>
      <p:sp>
        <p:nvSpPr>
          <p:cNvPr id="3" name="TextBox 2"/>
          <p:cNvSpPr txBox="1"/>
          <p:nvPr/>
        </p:nvSpPr>
        <p:spPr>
          <a:xfrm>
            <a:off x="5827964" y="6276201"/>
            <a:ext cx="3316036" cy="276999"/>
          </a:xfrm>
          <a:prstGeom prst="rect">
            <a:avLst/>
          </a:prstGeom>
          <a:noFill/>
        </p:spPr>
        <p:txBody>
          <a:bodyPr wrap="none" rtlCol="0">
            <a:spAutoFit/>
          </a:bodyPr>
          <a:lstStyle/>
          <a:p>
            <a:r>
              <a:rPr lang="en-US" sz="1200" dirty="0">
                <a:solidFill>
                  <a:schemeClr val="bg1"/>
                </a:solidFill>
              </a:rPr>
              <a:t>https://www.flickr.com/photos/ilike/537193475/</a:t>
            </a:r>
          </a:p>
        </p:txBody>
      </p:sp>
    </p:spTree>
    <p:extLst>
      <p:ext uri="{BB962C8B-B14F-4D97-AF65-F5344CB8AC3E}">
        <p14:creationId xmlns:p14="http://schemas.microsoft.com/office/powerpoint/2010/main" val="8012330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0400"/>
            <a:ext cx="9144000" cy="6629177"/>
          </a:xfrm>
          <a:prstGeom prst="rect">
            <a:avLst/>
          </a:prstGeom>
        </p:spPr>
      </p:pic>
      <p:pic>
        <p:nvPicPr>
          <p:cNvPr id="3074" name="Picture 5" descr="wayne_foot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602159"/>
            <a:ext cx="8763000" cy="646331"/>
          </a:xfrm>
          <a:prstGeom prst="rect">
            <a:avLst/>
          </a:prstGeom>
          <a:noFill/>
        </p:spPr>
        <p:txBody>
          <a:bodyPr wrap="square" rtlCol="0">
            <a:spAutoFit/>
          </a:bodyPr>
          <a:lstStyle/>
          <a:p>
            <a:pPr algn="ctr"/>
            <a:r>
              <a:rPr lang="en-US" sz="3600" b="1" dirty="0" smtClean="0"/>
              <a:t>The Devil’s in the Details</a:t>
            </a:r>
            <a:endParaRPr lang="en-US" sz="3600" b="1" dirty="0"/>
          </a:p>
        </p:txBody>
      </p:sp>
      <p:sp>
        <p:nvSpPr>
          <p:cNvPr id="3" name="TextBox 2"/>
          <p:cNvSpPr txBox="1"/>
          <p:nvPr/>
        </p:nvSpPr>
        <p:spPr>
          <a:xfrm>
            <a:off x="4796488" y="6276201"/>
            <a:ext cx="4423712" cy="276999"/>
          </a:xfrm>
          <a:prstGeom prst="rect">
            <a:avLst/>
          </a:prstGeom>
          <a:noFill/>
        </p:spPr>
        <p:txBody>
          <a:bodyPr wrap="none" rtlCol="0">
            <a:spAutoFit/>
          </a:bodyPr>
          <a:lstStyle/>
          <a:p>
            <a:r>
              <a:rPr lang="en-US" sz="1200" dirty="0">
                <a:solidFill>
                  <a:schemeClr val="bg1"/>
                </a:solidFill>
              </a:rPr>
              <a:t>https://www.flickr.com/photos/121433567@N03/14233043984/</a:t>
            </a:r>
          </a:p>
        </p:txBody>
      </p:sp>
    </p:spTree>
    <p:extLst>
      <p:ext uri="{BB962C8B-B14F-4D97-AF65-F5344CB8AC3E}">
        <p14:creationId xmlns:p14="http://schemas.microsoft.com/office/powerpoint/2010/main" val="13320444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914400"/>
            <a:ext cx="8763000" cy="769441"/>
          </a:xfrm>
          <a:prstGeom prst="rect">
            <a:avLst/>
          </a:prstGeom>
          <a:noFill/>
        </p:spPr>
        <p:txBody>
          <a:bodyPr wrap="square" rtlCol="0">
            <a:spAutoFit/>
          </a:bodyPr>
          <a:lstStyle/>
          <a:p>
            <a:pPr algn="ctr"/>
            <a:r>
              <a:rPr lang="en-US" sz="4400" b="1" dirty="0">
                <a:cs typeface="Arial"/>
              </a:rPr>
              <a:t>Confronting Failure</a:t>
            </a:r>
            <a:endParaRPr lang="en-US" sz="4400" b="1" dirty="0"/>
          </a:p>
        </p:txBody>
      </p:sp>
      <p:sp>
        <p:nvSpPr>
          <p:cNvPr id="3" name="TextBox 2"/>
          <p:cNvSpPr txBox="1"/>
          <p:nvPr/>
        </p:nvSpPr>
        <p:spPr>
          <a:xfrm>
            <a:off x="9120667" y="5000625"/>
            <a:ext cx="2114071" cy="461963"/>
          </a:xfrm>
          <a:prstGeom prst="rect">
            <a:avLst/>
          </a:prstGeom>
          <a:noFill/>
        </p:spPr>
        <p:txBody>
          <a:bodyPr wrap="square" rtlCol="0">
            <a:spAutoFit/>
          </a:bodyPr>
          <a:lstStyle/>
          <a:p>
            <a:r>
              <a:rPr lang="en-US" sz="1200" dirty="0">
                <a:solidFill>
                  <a:schemeClr val="bg1"/>
                </a:solidFill>
              </a:rPr>
              <a:t>https://www.flickr.com/photos/indyplanets/3926147797/</a:t>
            </a:r>
          </a:p>
        </p:txBody>
      </p:sp>
      <p:sp>
        <p:nvSpPr>
          <p:cNvPr id="4" name="TextBox 3"/>
          <p:cNvSpPr txBox="1"/>
          <p:nvPr/>
        </p:nvSpPr>
        <p:spPr>
          <a:xfrm>
            <a:off x="571500" y="1905000"/>
            <a:ext cx="8077200" cy="3970318"/>
          </a:xfrm>
          <a:prstGeom prst="rect">
            <a:avLst/>
          </a:prstGeom>
          <a:noFill/>
        </p:spPr>
        <p:txBody>
          <a:bodyPr wrap="square" rtlCol="0">
            <a:spAutoFit/>
          </a:bodyPr>
          <a:lstStyle/>
          <a:p>
            <a:r>
              <a:rPr lang="en-US" dirty="0" smtClean="0"/>
              <a:t>Error/Failure: deviation from expected (and desired) results</a:t>
            </a:r>
          </a:p>
          <a:p>
            <a:endParaRPr lang="en-US" dirty="0" smtClean="0"/>
          </a:p>
          <a:p>
            <a:r>
              <a:rPr lang="en-US" dirty="0" smtClean="0"/>
              <a:t>Avoidable errors (errors of commission)</a:t>
            </a:r>
            <a:r>
              <a:rPr lang="en-US" dirty="0" smtClean="0">
                <a:sym typeface="Wingdings" panose="05000000000000000000" pitchFamily="2" charset="2"/>
              </a:rPr>
              <a:t>implies other options</a:t>
            </a:r>
            <a:endParaRPr lang="en-US" dirty="0" smtClean="0"/>
          </a:p>
          <a:p>
            <a:r>
              <a:rPr lang="en-US" dirty="0" smtClean="0"/>
              <a:t>Unavoidable errors (errors of omission)</a:t>
            </a:r>
            <a:r>
              <a:rPr lang="en-US" dirty="0" smtClean="0">
                <a:sym typeface="Wingdings" panose="05000000000000000000" pitchFamily="2" charset="2"/>
              </a:rPr>
              <a:t>implies no escape</a:t>
            </a:r>
            <a:endParaRPr lang="en-US" dirty="0"/>
          </a:p>
          <a:p>
            <a:endParaRPr lang="en-US" dirty="0">
              <a:cs typeface="Arial"/>
            </a:endParaRPr>
          </a:p>
          <a:p>
            <a:pPr marL="285750" indent="-285750">
              <a:buFont typeface="Arial" panose="020B0604020202020204" pitchFamily="34" charset="0"/>
              <a:buChar char="•"/>
            </a:pPr>
            <a:r>
              <a:rPr lang="en-US" sz="2700" dirty="0">
                <a:cs typeface="Arial"/>
              </a:rPr>
              <a:t>Identify </a:t>
            </a:r>
          </a:p>
          <a:p>
            <a:pPr marL="285750" indent="-285750">
              <a:buFont typeface="Arial" panose="020B0604020202020204" pitchFamily="34" charset="0"/>
              <a:buChar char="•"/>
            </a:pPr>
            <a:r>
              <a:rPr lang="en-US" sz="2700" dirty="0">
                <a:cs typeface="Arial"/>
              </a:rPr>
              <a:t>Analyze and discuss</a:t>
            </a:r>
          </a:p>
          <a:p>
            <a:pPr marL="285750" indent="-285750">
              <a:buFont typeface="Arial" panose="020B0604020202020204" pitchFamily="34" charset="0"/>
              <a:buChar char="•"/>
            </a:pPr>
            <a:r>
              <a:rPr lang="en-US" sz="2700" dirty="0">
                <a:cs typeface="Arial"/>
              </a:rPr>
              <a:t>Deliberate </a:t>
            </a:r>
            <a:r>
              <a:rPr lang="en-US" sz="2700" dirty="0" smtClean="0">
                <a:cs typeface="Arial"/>
              </a:rPr>
              <a:t>experimentation</a:t>
            </a:r>
            <a:endParaRPr lang="en-US" sz="2700" dirty="0">
              <a:cs typeface="Arial"/>
            </a:endParaRPr>
          </a:p>
          <a:p>
            <a:pPr marL="285750" indent="-285750">
              <a:buFont typeface="Arial" panose="020B0604020202020204" pitchFamily="34" charset="0"/>
              <a:buChar char="•"/>
            </a:pPr>
            <a:r>
              <a:rPr lang="en-US" sz="2700" dirty="0">
                <a:cs typeface="Arial"/>
              </a:rPr>
              <a:t>Handle conflict </a:t>
            </a:r>
            <a:r>
              <a:rPr lang="en-US" sz="2700" dirty="0" smtClean="0">
                <a:cs typeface="Arial"/>
              </a:rPr>
              <a:t>productively*</a:t>
            </a:r>
            <a:r>
              <a:rPr lang="en-US" sz="2700" dirty="0">
                <a:cs typeface="Arial"/>
              </a:rPr>
              <a:t> </a:t>
            </a:r>
          </a:p>
          <a:p>
            <a:endParaRPr lang="en-US" dirty="0">
              <a:solidFill>
                <a:srgbClr val="000000"/>
              </a:solidFill>
              <a:latin typeface="Arial"/>
              <a:cs typeface="Arial"/>
            </a:endParaRPr>
          </a:p>
          <a:p>
            <a:endParaRPr lang="en-US" dirty="0">
              <a:cs typeface="Arial"/>
            </a:endParaRPr>
          </a:p>
          <a:p>
            <a:endParaRPr lang="en-US" dirty="0">
              <a:cs typeface="Arial"/>
            </a:endParaRPr>
          </a:p>
        </p:txBody>
      </p:sp>
      <p:sp>
        <p:nvSpPr>
          <p:cNvPr id="2" name="TextBox 1"/>
          <p:cNvSpPr txBox="1"/>
          <p:nvPr/>
        </p:nvSpPr>
        <p:spPr>
          <a:xfrm>
            <a:off x="6095137" y="5690002"/>
            <a:ext cx="2743200" cy="438582"/>
          </a:xfrm>
          <a:prstGeom prst="rect">
            <a:avLst/>
          </a:prstGeom>
        </p:spPr>
        <p:txBody>
          <a:bodyPr rtlCol="0">
            <a:spAutoFit/>
          </a:bodyPr>
          <a:lstStyle/>
          <a:p>
            <a:pPr algn="ctr"/>
            <a:r>
              <a:rPr lang="en-US" sz="1125" dirty="0">
                <a:cs typeface="Arial"/>
              </a:rPr>
              <a:t>Derived from Mark D. Cannon and Amy C. Edmondson</a:t>
            </a:r>
            <a:endParaRPr lang="en-US" dirty="0"/>
          </a:p>
        </p:txBody>
      </p:sp>
    </p:spTree>
    <p:extLst>
      <p:ext uri="{BB962C8B-B14F-4D97-AF65-F5344CB8AC3E}">
        <p14:creationId xmlns:p14="http://schemas.microsoft.com/office/powerpoint/2010/main" val="67397457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3" name="TextBox 2"/>
          <p:cNvSpPr txBox="1"/>
          <p:nvPr/>
        </p:nvSpPr>
        <p:spPr>
          <a:xfrm>
            <a:off x="9129934" y="1757363"/>
            <a:ext cx="1901604" cy="646331"/>
          </a:xfrm>
          <a:prstGeom prst="rect">
            <a:avLst/>
          </a:prstGeom>
          <a:noFill/>
        </p:spPr>
        <p:txBody>
          <a:bodyPr wrap="square" rtlCol="0">
            <a:spAutoFit/>
          </a:bodyPr>
          <a:lstStyle/>
          <a:p>
            <a:r>
              <a:rPr lang="en-US" sz="1200" dirty="0">
                <a:solidFill>
                  <a:schemeClr val="bg1"/>
                </a:solidFill>
              </a:rPr>
              <a:t>https://www.flickr.com/photos/indyplanets/3926147797/</a:t>
            </a:r>
          </a:p>
        </p:txBody>
      </p:sp>
      <p:sp>
        <p:nvSpPr>
          <p:cNvPr id="4" name="TextBox 3"/>
          <p:cNvSpPr txBox="1"/>
          <p:nvPr/>
        </p:nvSpPr>
        <p:spPr>
          <a:xfrm>
            <a:off x="571500" y="1905000"/>
            <a:ext cx="8077200" cy="923330"/>
          </a:xfrm>
          <a:prstGeom prst="rect">
            <a:avLst/>
          </a:prstGeom>
          <a:noFill/>
        </p:spPr>
        <p:txBody>
          <a:bodyPr wrap="square" rtlCol="0">
            <a:spAutoFit/>
          </a:bodyPr>
          <a:lstStyle/>
          <a:p>
            <a:endParaRPr lang="en-US" dirty="0">
              <a:cs typeface="Arial"/>
            </a:endParaRPr>
          </a:p>
          <a:p>
            <a:endParaRPr lang="en-US" dirty="0"/>
          </a:p>
          <a:p>
            <a:endParaRPr lang="en-US" dirty="0">
              <a:cs typeface="Arial"/>
            </a:endParaRPr>
          </a:p>
        </p:txBody>
      </p:sp>
      <p:sp>
        <p:nvSpPr>
          <p:cNvPr id="2" name="TextBox 1"/>
          <p:cNvSpPr txBox="1"/>
          <p:nvPr/>
        </p:nvSpPr>
        <p:spPr>
          <a:xfrm>
            <a:off x="6400800" y="5906569"/>
            <a:ext cx="2743200" cy="611706"/>
          </a:xfrm>
          <a:prstGeom prst="rect">
            <a:avLst/>
          </a:prstGeom>
        </p:spPr>
        <p:txBody>
          <a:bodyPr rtlCol="0">
            <a:spAutoFit/>
          </a:bodyPr>
          <a:lstStyle/>
          <a:p>
            <a:pPr algn="ctr"/>
            <a:r>
              <a:rPr lang="en-US" sz="1125" dirty="0">
                <a:cs typeface="Arial"/>
              </a:rPr>
              <a:t>Derived from Cathy van Dyck, Michael Frese, Markus Baer, and Sabine Sonnentag</a:t>
            </a:r>
            <a:endParaRPr lang="en-US" dirty="0"/>
          </a:p>
        </p:txBody>
      </p:sp>
      <p:sp>
        <p:nvSpPr>
          <p:cNvPr id="11" name="Title 10"/>
          <p:cNvSpPr>
            <a:spLocks noGrp="1"/>
          </p:cNvSpPr>
          <p:nvPr>
            <p:ph type="title"/>
          </p:nvPr>
        </p:nvSpPr>
        <p:spPr>
          <a:xfrm>
            <a:off x="466725" y="1470343"/>
            <a:ext cx="8229600" cy="45719"/>
          </a:xfrm>
        </p:spPr>
        <p:txBody>
          <a:bodyPr/>
          <a:lstStyle/>
          <a:p>
            <a:r>
              <a:rPr lang="en-US" b="1" dirty="0">
                <a:latin typeface="Arial" panose="020B0604020202020204" pitchFamily="34" charset="0"/>
                <a:cs typeface="Arial" panose="020B0604020202020204" pitchFamily="34" charset="0"/>
              </a:rPr>
              <a:t>Error Management Culture</a:t>
            </a:r>
            <a:r>
              <a:rPr lang="en-US" dirty="0"/>
              <a:t/>
            </a:r>
            <a:br>
              <a:rPr lang="en-US" dirty="0"/>
            </a:br>
            <a:endParaRPr lang="en-US" dirty="0"/>
          </a:p>
        </p:txBody>
      </p:sp>
      <p:sp>
        <p:nvSpPr>
          <p:cNvPr id="12" name="Text Placeholder 11"/>
          <p:cNvSpPr>
            <a:spLocks noGrp="1"/>
          </p:cNvSpPr>
          <p:nvPr>
            <p:ph type="body" idx="1"/>
          </p:nvPr>
        </p:nvSpPr>
        <p:spPr/>
        <p:txBody>
          <a:bodyPr/>
          <a:lstStyle/>
          <a:p>
            <a:r>
              <a:rPr lang="en-US" u="sng" dirty="0" smtClean="0">
                <a:latin typeface="Arial" panose="020B0604020202020204" pitchFamily="34" charset="0"/>
                <a:cs typeface="Arial" panose="020B0604020202020204" pitchFamily="34" charset="0"/>
              </a:rPr>
              <a:t>Common Practices</a:t>
            </a:r>
            <a:endParaRPr lang="en-US" u="sng" dirty="0">
              <a:latin typeface="Arial" panose="020B0604020202020204" pitchFamily="34" charset="0"/>
              <a:cs typeface="Arial" panose="020B0604020202020204" pitchFamily="34" charset="0"/>
            </a:endParaRPr>
          </a:p>
        </p:txBody>
      </p:sp>
      <p:sp>
        <p:nvSpPr>
          <p:cNvPr id="13" name="Content Placeholder 12"/>
          <p:cNvSpPr>
            <a:spLocks noGrp="1"/>
          </p:cNvSpPr>
          <p:nvPr>
            <p:ph sz="half" idx="2"/>
          </p:nvPr>
        </p:nvSpPr>
        <p:spPr/>
        <p:txBody>
          <a:bodyPr/>
          <a:lstStyle/>
          <a:p>
            <a:pPr lvl="0"/>
            <a:r>
              <a:rPr lang="en-US" dirty="0">
                <a:latin typeface="Arial" panose="020B0604020202020204" pitchFamily="34" charset="0"/>
                <a:cs typeface="Arial" panose="020B0604020202020204" pitchFamily="34" charset="0"/>
              </a:rPr>
              <a:t>Communicating</a:t>
            </a:r>
          </a:p>
          <a:p>
            <a:pPr lvl="0"/>
            <a:r>
              <a:rPr lang="en-US" dirty="0">
                <a:latin typeface="Arial" panose="020B0604020202020204" pitchFamily="34" charset="0"/>
                <a:cs typeface="Arial" panose="020B0604020202020204" pitchFamily="34" charset="0"/>
              </a:rPr>
              <a:t>Sharing knowledge</a:t>
            </a:r>
          </a:p>
          <a:p>
            <a:pPr lvl="0"/>
            <a:r>
              <a:rPr lang="en-US" dirty="0">
                <a:latin typeface="Arial" panose="020B0604020202020204" pitchFamily="34" charset="0"/>
                <a:cs typeface="Arial" panose="020B0604020202020204" pitchFamily="34" charset="0"/>
              </a:rPr>
              <a:t>Helping</a:t>
            </a:r>
          </a:p>
          <a:p>
            <a:pPr lvl="0"/>
            <a:r>
              <a:rPr lang="en-US" dirty="0">
                <a:latin typeface="Arial" panose="020B0604020202020204" pitchFamily="34" charset="0"/>
                <a:cs typeface="Arial" panose="020B0604020202020204" pitchFamily="34" charset="0"/>
              </a:rPr>
              <a:t>Quick detection and damage control</a:t>
            </a:r>
          </a:p>
          <a:p>
            <a:pPr lvl="0"/>
            <a:r>
              <a:rPr lang="en-US" dirty="0">
                <a:latin typeface="Arial" panose="020B0604020202020204" pitchFamily="34" charset="0"/>
                <a:cs typeface="Arial" panose="020B0604020202020204" pitchFamily="34" charset="0"/>
              </a:rPr>
              <a:t>Analyzing</a:t>
            </a:r>
          </a:p>
          <a:p>
            <a:pPr lvl="0"/>
            <a:r>
              <a:rPr lang="en-US" dirty="0">
                <a:latin typeface="Arial" panose="020B0604020202020204" pitchFamily="34" charset="0"/>
                <a:cs typeface="Arial" panose="020B0604020202020204" pitchFamily="34" charset="0"/>
              </a:rPr>
              <a:t>Coordinating error handling</a:t>
            </a:r>
          </a:p>
          <a:p>
            <a:pPr lvl="0"/>
            <a:r>
              <a:rPr lang="en-US" dirty="0">
                <a:latin typeface="Arial" panose="020B0604020202020204" pitchFamily="34" charset="0"/>
                <a:cs typeface="Arial" panose="020B0604020202020204" pitchFamily="34" charset="0"/>
              </a:rPr>
              <a:t>Effective error handling</a:t>
            </a:r>
          </a:p>
          <a:p>
            <a:pPr marL="0" indent="0">
              <a:buNone/>
            </a:pPr>
            <a:endParaRPr lang="en-US" dirty="0"/>
          </a:p>
        </p:txBody>
      </p:sp>
      <p:sp>
        <p:nvSpPr>
          <p:cNvPr id="14" name="Text Placeholder 13"/>
          <p:cNvSpPr>
            <a:spLocks noGrp="1"/>
          </p:cNvSpPr>
          <p:nvPr>
            <p:ph type="body" sz="quarter" idx="3"/>
          </p:nvPr>
        </p:nvSpPr>
        <p:spPr/>
        <p:txBody>
          <a:bodyPr/>
          <a:lstStyle/>
          <a:p>
            <a:r>
              <a:rPr lang="en-US" u="sng" dirty="0" smtClean="0">
                <a:latin typeface="Arial" panose="020B0604020202020204" pitchFamily="34" charset="0"/>
                <a:cs typeface="Arial" panose="020B0604020202020204" pitchFamily="34" charset="0"/>
              </a:rPr>
              <a:t>Potential Effects</a:t>
            </a:r>
            <a:endParaRPr lang="en-US" u="sng" dirty="0">
              <a:latin typeface="Arial" panose="020B0604020202020204" pitchFamily="34" charset="0"/>
              <a:cs typeface="Arial" panose="020B0604020202020204" pitchFamily="34" charset="0"/>
            </a:endParaRPr>
          </a:p>
        </p:txBody>
      </p:sp>
      <p:sp>
        <p:nvSpPr>
          <p:cNvPr id="15" name="Content Placeholder 14"/>
          <p:cNvSpPr>
            <a:spLocks noGrp="1"/>
          </p:cNvSpPr>
          <p:nvPr>
            <p:ph sz="quarter" idx="4"/>
          </p:nvPr>
        </p:nvSpPr>
        <p:spPr/>
        <p:txBody>
          <a:bodyPr/>
          <a:lstStyle/>
          <a:p>
            <a:r>
              <a:rPr lang="en-US" dirty="0" smtClean="0">
                <a:latin typeface="Arial" panose="020B0604020202020204" pitchFamily="34" charset="0"/>
                <a:cs typeface="Arial" panose="020B0604020202020204" pitchFamily="34" charset="0"/>
              </a:rPr>
              <a:t>Reduced neg. consequences</a:t>
            </a:r>
          </a:p>
          <a:p>
            <a:r>
              <a:rPr lang="en-US" dirty="0" smtClean="0">
                <a:latin typeface="Arial" panose="020B0604020202020204" pitchFamily="34" charset="0"/>
                <a:cs typeface="Arial" panose="020B0604020202020204" pitchFamily="34" charset="0"/>
              </a:rPr>
              <a:t>Learning</a:t>
            </a:r>
          </a:p>
          <a:p>
            <a:r>
              <a:rPr lang="en-US" dirty="0" smtClean="0">
                <a:latin typeface="Arial" panose="020B0604020202020204" pitchFamily="34" charset="0"/>
                <a:cs typeface="Arial" panose="020B0604020202020204" pitchFamily="34" charset="0"/>
              </a:rPr>
              <a:t>Secondary error prevention</a:t>
            </a:r>
          </a:p>
          <a:p>
            <a:r>
              <a:rPr lang="en-US" dirty="0" smtClean="0">
                <a:latin typeface="Arial" panose="020B0604020202020204" pitchFamily="34" charset="0"/>
                <a:cs typeface="Arial" panose="020B0604020202020204" pitchFamily="34" charset="0"/>
              </a:rPr>
              <a:t>Innovation</a:t>
            </a:r>
          </a:p>
          <a:p>
            <a:r>
              <a:rPr lang="en-US" dirty="0" smtClean="0">
                <a:latin typeface="Arial" panose="020B0604020202020204" pitchFamily="34" charset="0"/>
                <a:cs typeface="Arial" panose="020B0604020202020204" pitchFamily="34" charset="0"/>
              </a:rPr>
              <a:t>Initiative, exploration, experimentation</a:t>
            </a:r>
          </a:p>
          <a:p>
            <a:r>
              <a:rPr lang="en-US" dirty="0" smtClean="0">
                <a:latin typeface="Arial" panose="020B0604020202020204" pitchFamily="34" charset="0"/>
                <a:cs typeface="Arial" panose="020B0604020202020204" pitchFamily="34" charset="0"/>
              </a:rPr>
              <a:t>Improved quality of services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091181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816114"/>
            <a:ext cx="8763000" cy="707886"/>
          </a:xfrm>
          <a:prstGeom prst="rect">
            <a:avLst/>
          </a:prstGeom>
          <a:noFill/>
        </p:spPr>
        <p:txBody>
          <a:bodyPr wrap="square" rtlCol="0">
            <a:spAutoFit/>
          </a:bodyPr>
          <a:lstStyle/>
          <a:p>
            <a:pPr algn="ctr"/>
            <a:r>
              <a:rPr lang="en-US" sz="4000" b="1" dirty="0" smtClean="0"/>
              <a:t>The Plan</a:t>
            </a:r>
          </a:p>
        </p:txBody>
      </p:sp>
      <p:sp>
        <p:nvSpPr>
          <p:cNvPr id="7" name="TextBox 6"/>
          <p:cNvSpPr txBox="1"/>
          <p:nvPr/>
        </p:nvSpPr>
        <p:spPr>
          <a:xfrm>
            <a:off x="228600" y="1729688"/>
            <a:ext cx="8763000" cy="4708981"/>
          </a:xfrm>
          <a:prstGeom prst="rect">
            <a:avLst/>
          </a:prstGeom>
          <a:noFill/>
        </p:spPr>
        <p:txBody>
          <a:bodyPr wrap="square" rtlCol="0">
            <a:spAutoFit/>
          </a:bodyPr>
          <a:lstStyle/>
          <a:p>
            <a:pPr marL="971550" lvl="1" indent="-514350">
              <a:lnSpc>
                <a:spcPct val="150000"/>
              </a:lnSpc>
              <a:buFont typeface="+mj-lt"/>
              <a:buAutoNum type="arabicPeriod"/>
            </a:pPr>
            <a:r>
              <a:rPr lang="en-US" sz="4000" b="1" dirty="0"/>
              <a:t>Team Learning from Mistakes</a:t>
            </a:r>
          </a:p>
          <a:p>
            <a:pPr marL="971550" lvl="1" indent="-514350">
              <a:lnSpc>
                <a:spcPct val="150000"/>
              </a:lnSpc>
              <a:buFont typeface="+mj-lt"/>
              <a:buAutoNum type="arabicPeriod"/>
            </a:pPr>
            <a:r>
              <a:rPr lang="en-US" sz="4000" b="1" dirty="0"/>
              <a:t>Complacency (Inattentive)</a:t>
            </a:r>
          </a:p>
          <a:p>
            <a:pPr marL="971550" lvl="1" indent="-514350">
              <a:lnSpc>
                <a:spcPct val="150000"/>
              </a:lnSpc>
              <a:buFont typeface="+mj-lt"/>
              <a:buAutoNum type="arabicPeriod"/>
            </a:pPr>
            <a:r>
              <a:rPr lang="en-US" sz="4000" b="1" dirty="0"/>
              <a:t>Errors of Omission / Commission</a:t>
            </a:r>
          </a:p>
          <a:p>
            <a:pPr marL="971550" lvl="1" indent="-514350">
              <a:lnSpc>
                <a:spcPct val="150000"/>
              </a:lnSpc>
              <a:buFont typeface="+mj-lt"/>
              <a:buAutoNum type="arabicPeriod"/>
            </a:pPr>
            <a:r>
              <a:rPr lang="en-US" sz="4000" b="1" dirty="0"/>
              <a:t>Group Discussion / Sharing</a:t>
            </a:r>
          </a:p>
        </p:txBody>
      </p:sp>
    </p:spTree>
    <p:extLst>
      <p:ext uri="{BB962C8B-B14F-4D97-AF65-F5344CB8AC3E}">
        <p14:creationId xmlns:p14="http://schemas.microsoft.com/office/powerpoint/2010/main" val="3661755935"/>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Joinh Hand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34" y="1129039"/>
            <a:ext cx="9326880" cy="6412230"/>
          </a:xfrm>
          <a:prstGeom prst="rect">
            <a:avLst/>
          </a:prstGeom>
        </p:spPr>
      </p:pic>
      <p:pic>
        <p:nvPicPr>
          <p:cNvPr id="3074" name="Picture 5" descr="wayne_foot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602159"/>
            <a:ext cx="8763000" cy="646331"/>
          </a:xfrm>
          <a:prstGeom prst="rect">
            <a:avLst/>
          </a:prstGeom>
          <a:noFill/>
        </p:spPr>
        <p:txBody>
          <a:bodyPr wrap="square" rtlCol="0">
            <a:spAutoFit/>
          </a:bodyPr>
          <a:lstStyle/>
          <a:p>
            <a:pPr algn="ctr"/>
            <a:r>
              <a:rPr lang="en-US" sz="3600" b="1" dirty="0">
                <a:cs typeface="Arial"/>
              </a:rPr>
              <a:t>Kumbaya Moment? Not So Fast...</a:t>
            </a:r>
          </a:p>
        </p:txBody>
      </p:sp>
      <p:sp>
        <p:nvSpPr>
          <p:cNvPr id="3" name="TextBox 2"/>
          <p:cNvSpPr txBox="1"/>
          <p:nvPr/>
        </p:nvSpPr>
        <p:spPr>
          <a:xfrm>
            <a:off x="5358359" y="6240759"/>
            <a:ext cx="3835409" cy="276999"/>
          </a:xfrm>
          <a:prstGeom prst="rect">
            <a:avLst/>
          </a:prstGeom>
          <a:noFill/>
        </p:spPr>
        <p:txBody>
          <a:bodyPr wrap="none" rtlCol="0">
            <a:spAutoFit/>
          </a:bodyPr>
          <a:lstStyle/>
          <a:p>
            <a:r>
              <a:rPr lang="en-US" sz="1200" dirty="0">
                <a:solidFill>
                  <a:schemeClr val="bg1"/>
                </a:solidFill>
              </a:rPr>
              <a:t>https://www.flickr.com/photos/vogelium/10565496565/</a:t>
            </a:r>
          </a:p>
        </p:txBody>
      </p:sp>
    </p:spTree>
    <p:extLst>
      <p:ext uri="{BB962C8B-B14F-4D97-AF65-F5344CB8AC3E}">
        <p14:creationId xmlns:p14="http://schemas.microsoft.com/office/powerpoint/2010/main" val="221144622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3" name="TextBox 2"/>
          <p:cNvSpPr txBox="1"/>
          <p:nvPr/>
        </p:nvSpPr>
        <p:spPr>
          <a:xfrm>
            <a:off x="9085521" y="3750968"/>
            <a:ext cx="3912353" cy="276999"/>
          </a:xfrm>
          <a:prstGeom prst="rect">
            <a:avLst/>
          </a:prstGeom>
          <a:noFill/>
        </p:spPr>
        <p:txBody>
          <a:bodyPr wrap="none" rtlCol="0">
            <a:spAutoFit/>
          </a:bodyPr>
          <a:lstStyle/>
          <a:p>
            <a:r>
              <a:rPr lang="en-US" sz="1200" dirty="0">
                <a:solidFill>
                  <a:schemeClr val="bg1"/>
                </a:solidFill>
              </a:rPr>
              <a:t>https://www.flickr.com/photos/indyplanets/3926147797/</a:t>
            </a:r>
          </a:p>
        </p:txBody>
      </p:sp>
      <p:sp>
        <p:nvSpPr>
          <p:cNvPr id="4" name="TextBox 3"/>
          <p:cNvSpPr txBox="1"/>
          <p:nvPr/>
        </p:nvSpPr>
        <p:spPr>
          <a:xfrm>
            <a:off x="571500" y="1905000"/>
            <a:ext cx="8077200" cy="1338828"/>
          </a:xfrm>
          <a:prstGeom prst="rect">
            <a:avLst/>
          </a:prstGeom>
          <a:noFill/>
        </p:spPr>
        <p:txBody>
          <a:bodyPr wrap="square" rtlCol="0">
            <a:spAutoFit/>
          </a:bodyPr>
          <a:lstStyle/>
          <a:p>
            <a:endParaRPr lang="en-US" dirty="0">
              <a:cs typeface="Arial"/>
            </a:endParaRPr>
          </a:p>
          <a:p>
            <a:endParaRPr lang="en-US" sz="2700" dirty="0">
              <a:cs typeface="Arial"/>
            </a:endParaRPr>
          </a:p>
          <a:p>
            <a:endParaRPr lang="en-US" dirty="0">
              <a:solidFill>
                <a:srgbClr val="000000"/>
              </a:solidFill>
              <a:latin typeface="Arial"/>
              <a:cs typeface="Arial"/>
            </a:endParaRPr>
          </a:p>
          <a:p>
            <a:endParaRPr lang="en-US" dirty="0">
              <a:solidFill>
                <a:srgbClr val="000000"/>
              </a:solidFill>
              <a:latin typeface="Arial"/>
              <a:cs typeface="Arial"/>
            </a:endParaRPr>
          </a:p>
        </p:txBody>
      </p:sp>
      <p:sp>
        <p:nvSpPr>
          <p:cNvPr id="2" name="TextBox 1"/>
          <p:cNvSpPr txBox="1"/>
          <p:nvPr/>
        </p:nvSpPr>
        <p:spPr>
          <a:xfrm>
            <a:off x="6464300" y="6101918"/>
            <a:ext cx="2743200" cy="438582"/>
          </a:xfrm>
          <a:prstGeom prst="rect">
            <a:avLst/>
          </a:prstGeom>
        </p:spPr>
        <p:txBody>
          <a:bodyPr rtlCol="0">
            <a:spAutoFit/>
          </a:bodyPr>
          <a:lstStyle/>
          <a:p>
            <a:pPr algn="ctr"/>
            <a:r>
              <a:rPr lang="en-US" sz="1125" dirty="0">
                <a:cs typeface="Arial"/>
              </a:rPr>
              <a:t>Derived from Mark D. Cannon and Amy C. Edmondson</a:t>
            </a:r>
            <a:endParaRPr lang="en-US" dirty="0"/>
          </a:p>
        </p:txBody>
      </p:sp>
      <p:sp>
        <p:nvSpPr>
          <p:cNvPr id="16" name="Title 15"/>
          <p:cNvSpPr>
            <a:spLocks noGrp="1"/>
          </p:cNvSpPr>
          <p:nvPr>
            <p:ph type="title"/>
          </p:nvPr>
        </p:nvSpPr>
        <p:spPr>
          <a:xfrm>
            <a:off x="457200" y="660400"/>
            <a:ext cx="8229600" cy="927100"/>
          </a:xfrm>
        </p:spPr>
        <p:txBody>
          <a:bodyPr/>
          <a:lstStyle/>
          <a:p>
            <a:r>
              <a:rPr lang="en-US" dirty="0" smtClean="0">
                <a:latin typeface="Arial" panose="020B0604020202020204" pitchFamily="34" charset="0"/>
                <a:cs typeface="Arial" panose="020B0604020202020204" pitchFamily="34" charset="0"/>
              </a:rPr>
              <a:t>Technical Barriers</a:t>
            </a:r>
            <a:br>
              <a:rPr lang="en-US"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(embedded in technical systems)</a:t>
            </a:r>
            <a:endParaRPr lang="en-US" sz="2000" dirty="0">
              <a:latin typeface="Arial" panose="020B0604020202020204" pitchFamily="34" charset="0"/>
              <a:cs typeface="Arial" panose="020B0604020202020204" pitchFamily="34" charset="0"/>
            </a:endParaRPr>
          </a:p>
        </p:txBody>
      </p:sp>
      <p:sp>
        <p:nvSpPr>
          <p:cNvPr id="25" name="Content Placeholder 24"/>
          <p:cNvSpPr>
            <a:spLocks noGrp="1"/>
          </p:cNvSpPr>
          <p:nvPr>
            <p:ph sz="half" idx="1"/>
          </p:nvPr>
        </p:nvSpPr>
        <p:spPr/>
        <p:txBody>
          <a:bodyPr/>
          <a:lstStyle/>
          <a:p>
            <a:pPr marL="0" indent="0" algn="ctr">
              <a:buNone/>
            </a:pPr>
            <a:r>
              <a:rPr lang="en-US" u="sng" dirty="0" smtClean="0">
                <a:latin typeface="Arial" panose="020B0604020202020204" pitchFamily="34" charset="0"/>
                <a:cs typeface="Arial" panose="020B0604020202020204" pitchFamily="34" charset="0"/>
              </a:rPr>
              <a:t>Identifying failures </a:t>
            </a:r>
            <a:endParaRPr lang="en-US" sz="20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Small failures can be made ambiguous</a:t>
            </a:r>
          </a:p>
          <a:p>
            <a:pPr marL="0" indent="0">
              <a:buNone/>
            </a:pPr>
            <a:endParaRPr lang="en-US"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smtClean="0">
              <a:latin typeface="Arial" panose="020B0604020202020204" pitchFamily="34" charset="0"/>
              <a:cs typeface="Arial" panose="020B0604020202020204" pitchFamily="34" charset="0"/>
            </a:endParaRPr>
          </a:p>
          <a:p>
            <a:pPr marL="0" indent="0" algn="ctr">
              <a:buNone/>
            </a:pPr>
            <a:r>
              <a:rPr lang="en-US" dirty="0" smtClean="0">
                <a:latin typeface="Arial" panose="020B0604020202020204" pitchFamily="34" charset="0"/>
                <a:cs typeface="Arial" panose="020B0604020202020204" pitchFamily="34" charset="0"/>
              </a:rPr>
              <a:t>Heightened/false sense of confidence that nothing is wrong</a:t>
            </a:r>
            <a:endParaRPr lang="en-US" dirty="0">
              <a:latin typeface="Arial" panose="020B0604020202020204" pitchFamily="34" charset="0"/>
              <a:cs typeface="Arial" panose="020B0604020202020204" pitchFamily="34" charset="0"/>
            </a:endParaRPr>
          </a:p>
        </p:txBody>
      </p:sp>
      <p:sp>
        <p:nvSpPr>
          <p:cNvPr id="26" name="Content Placeholder 25"/>
          <p:cNvSpPr>
            <a:spLocks noGrp="1"/>
          </p:cNvSpPr>
          <p:nvPr>
            <p:ph sz="half" idx="2"/>
          </p:nvPr>
        </p:nvSpPr>
        <p:spPr/>
        <p:txBody>
          <a:bodyPr/>
          <a:lstStyle/>
          <a:p>
            <a:pPr marL="0" indent="0" algn="ctr">
              <a:buNone/>
            </a:pPr>
            <a:r>
              <a:rPr lang="en-US" u="sng" dirty="0" smtClean="0">
                <a:latin typeface="Arial" panose="020B0604020202020204" pitchFamily="34" charset="0"/>
                <a:cs typeface="Arial" panose="020B0604020202020204" pitchFamily="34" charset="0"/>
              </a:rPr>
              <a:t>Recommendations</a:t>
            </a:r>
          </a:p>
          <a:p>
            <a:r>
              <a:rPr lang="en-US" sz="2400" dirty="0" smtClean="0">
                <a:latin typeface="Arial" panose="020B0604020202020204" pitchFamily="34" charset="0"/>
                <a:cs typeface="Arial" panose="020B0604020202020204" pitchFamily="34" charset="0"/>
              </a:rPr>
              <a:t>Build systems to capture and organize data &amp; </a:t>
            </a:r>
            <a:r>
              <a:rPr lang="en-US" sz="2400" b="1" i="1" u="sng" dirty="0" smtClean="0">
                <a:latin typeface="Arial" panose="020B0604020202020204" pitchFamily="34" charset="0"/>
                <a:cs typeface="Arial" panose="020B0604020202020204" pitchFamily="34" charset="0"/>
              </a:rPr>
              <a:t>ENSURE</a:t>
            </a:r>
            <a:r>
              <a:rPr lang="en-US" sz="2400" dirty="0" smtClean="0">
                <a:latin typeface="Arial" panose="020B0604020202020204" pitchFamily="34" charset="0"/>
                <a:cs typeface="Arial" panose="020B0604020202020204" pitchFamily="34" charset="0"/>
              </a:rPr>
              <a:t> availability of technical and systems experts</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smtClean="0">
              <a:latin typeface="Arial" panose="020B0604020202020204" pitchFamily="34" charset="0"/>
              <a:cs typeface="Arial" panose="020B0604020202020204" pitchFamily="34" charset="0"/>
            </a:endParaRPr>
          </a:p>
          <a:p>
            <a:pPr marL="0" indent="0" algn="ctr">
              <a:buNone/>
            </a:pPr>
            <a:endParaRPr lang="en-US" sz="2400" dirty="0" smtClean="0">
              <a:latin typeface="Arial" panose="020B0604020202020204" pitchFamily="34" charset="0"/>
              <a:cs typeface="Arial" panose="020B0604020202020204" pitchFamily="34" charset="0"/>
            </a:endParaRPr>
          </a:p>
          <a:p>
            <a:pPr marL="0" indent="0" algn="ctr">
              <a:buNone/>
            </a:pPr>
            <a:r>
              <a:rPr lang="en-US" sz="2400" dirty="0" smtClean="0">
                <a:latin typeface="Arial" panose="020B0604020202020204" pitchFamily="34" charset="0"/>
                <a:cs typeface="Arial" panose="020B0604020202020204" pitchFamily="34" charset="0"/>
              </a:rPr>
              <a:t>Detection of anomalies</a:t>
            </a:r>
            <a:endParaRPr lang="en-US" sz="2400" dirty="0">
              <a:latin typeface="Arial" panose="020B0604020202020204" pitchFamily="34" charset="0"/>
              <a:cs typeface="Arial" panose="020B0604020202020204" pitchFamily="34" charset="0"/>
            </a:endParaRPr>
          </a:p>
        </p:txBody>
      </p:sp>
      <p:sp>
        <p:nvSpPr>
          <p:cNvPr id="27" name="Down Arrow 26"/>
          <p:cNvSpPr/>
          <p:nvPr/>
        </p:nvSpPr>
        <p:spPr>
          <a:xfrm>
            <a:off x="1905000" y="3243828"/>
            <a:ext cx="762000"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Down Arrow 27"/>
          <p:cNvSpPr/>
          <p:nvPr/>
        </p:nvSpPr>
        <p:spPr>
          <a:xfrm>
            <a:off x="6106189" y="4291000"/>
            <a:ext cx="675611" cy="10267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2001512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3" name="TextBox 2"/>
          <p:cNvSpPr txBox="1"/>
          <p:nvPr/>
        </p:nvSpPr>
        <p:spPr>
          <a:xfrm>
            <a:off x="9085521" y="3750968"/>
            <a:ext cx="3912353" cy="276999"/>
          </a:xfrm>
          <a:prstGeom prst="rect">
            <a:avLst/>
          </a:prstGeom>
          <a:noFill/>
        </p:spPr>
        <p:txBody>
          <a:bodyPr wrap="none" rtlCol="0">
            <a:spAutoFit/>
          </a:bodyPr>
          <a:lstStyle/>
          <a:p>
            <a:r>
              <a:rPr lang="en-US" sz="1200" dirty="0">
                <a:solidFill>
                  <a:schemeClr val="bg1"/>
                </a:solidFill>
              </a:rPr>
              <a:t>https://www.flickr.com/photos/indyplanets/3926147797/</a:t>
            </a:r>
          </a:p>
        </p:txBody>
      </p:sp>
      <p:sp>
        <p:nvSpPr>
          <p:cNvPr id="4" name="TextBox 3"/>
          <p:cNvSpPr txBox="1"/>
          <p:nvPr/>
        </p:nvSpPr>
        <p:spPr>
          <a:xfrm>
            <a:off x="571500" y="1905000"/>
            <a:ext cx="8077200" cy="1338828"/>
          </a:xfrm>
          <a:prstGeom prst="rect">
            <a:avLst/>
          </a:prstGeom>
          <a:noFill/>
        </p:spPr>
        <p:txBody>
          <a:bodyPr wrap="square" rtlCol="0">
            <a:spAutoFit/>
          </a:bodyPr>
          <a:lstStyle/>
          <a:p>
            <a:endParaRPr lang="en-US" dirty="0">
              <a:cs typeface="Arial"/>
            </a:endParaRPr>
          </a:p>
          <a:p>
            <a:endParaRPr lang="en-US" sz="2700" dirty="0">
              <a:cs typeface="Arial"/>
            </a:endParaRPr>
          </a:p>
          <a:p>
            <a:endParaRPr lang="en-US" dirty="0">
              <a:solidFill>
                <a:srgbClr val="000000"/>
              </a:solidFill>
              <a:latin typeface="Arial"/>
              <a:cs typeface="Arial"/>
            </a:endParaRPr>
          </a:p>
          <a:p>
            <a:endParaRPr lang="en-US" dirty="0">
              <a:solidFill>
                <a:srgbClr val="000000"/>
              </a:solidFill>
              <a:latin typeface="Arial"/>
              <a:cs typeface="Arial"/>
            </a:endParaRPr>
          </a:p>
        </p:txBody>
      </p:sp>
      <p:sp>
        <p:nvSpPr>
          <p:cNvPr id="2" name="TextBox 1"/>
          <p:cNvSpPr txBox="1"/>
          <p:nvPr/>
        </p:nvSpPr>
        <p:spPr>
          <a:xfrm>
            <a:off x="6464300" y="6101918"/>
            <a:ext cx="2743200" cy="438582"/>
          </a:xfrm>
          <a:prstGeom prst="rect">
            <a:avLst/>
          </a:prstGeom>
        </p:spPr>
        <p:txBody>
          <a:bodyPr rtlCol="0">
            <a:spAutoFit/>
          </a:bodyPr>
          <a:lstStyle/>
          <a:p>
            <a:pPr algn="ctr"/>
            <a:r>
              <a:rPr lang="en-US" sz="1125" dirty="0">
                <a:cs typeface="Arial"/>
              </a:rPr>
              <a:t>Derived from Mark D. Cannon and Amy C. Edmondson</a:t>
            </a:r>
            <a:endParaRPr lang="en-US" dirty="0"/>
          </a:p>
        </p:txBody>
      </p:sp>
      <p:sp>
        <p:nvSpPr>
          <p:cNvPr id="16" name="Title 15"/>
          <p:cNvSpPr>
            <a:spLocks noGrp="1"/>
          </p:cNvSpPr>
          <p:nvPr>
            <p:ph type="title"/>
          </p:nvPr>
        </p:nvSpPr>
        <p:spPr>
          <a:xfrm>
            <a:off x="457200" y="660400"/>
            <a:ext cx="8229600" cy="927100"/>
          </a:xfrm>
        </p:spPr>
        <p:txBody>
          <a:bodyPr/>
          <a:lstStyle/>
          <a:p>
            <a:r>
              <a:rPr lang="en-US" dirty="0" smtClean="0">
                <a:latin typeface="Arial" panose="020B0604020202020204" pitchFamily="34" charset="0"/>
                <a:cs typeface="Arial" panose="020B0604020202020204" pitchFamily="34" charset="0"/>
              </a:rPr>
              <a:t>Technical Barriers</a:t>
            </a:r>
            <a:br>
              <a:rPr lang="en-US"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(embedded in technical systems)</a:t>
            </a:r>
            <a:endParaRPr lang="en-US" sz="2000" dirty="0">
              <a:latin typeface="Arial" panose="020B0604020202020204" pitchFamily="34" charset="0"/>
              <a:cs typeface="Arial" panose="020B0604020202020204" pitchFamily="34" charset="0"/>
            </a:endParaRPr>
          </a:p>
        </p:txBody>
      </p:sp>
      <p:sp>
        <p:nvSpPr>
          <p:cNvPr id="25" name="Content Placeholder 24"/>
          <p:cNvSpPr>
            <a:spLocks noGrp="1"/>
          </p:cNvSpPr>
          <p:nvPr>
            <p:ph sz="half" idx="1"/>
          </p:nvPr>
        </p:nvSpPr>
        <p:spPr>
          <a:xfrm>
            <a:off x="457200" y="1600200"/>
            <a:ext cx="4038600" cy="4839960"/>
          </a:xfrm>
        </p:spPr>
        <p:txBody>
          <a:bodyPr/>
          <a:lstStyle/>
          <a:p>
            <a:pPr marL="0" indent="0" algn="ctr">
              <a:buNone/>
            </a:pPr>
            <a:r>
              <a:rPr lang="en-US" sz="2400" u="sng" dirty="0" smtClean="0">
                <a:latin typeface="Arial" panose="020B0604020202020204" pitchFamily="34" charset="0"/>
                <a:cs typeface="Arial" panose="020B0604020202020204" pitchFamily="34" charset="0"/>
              </a:rPr>
              <a:t>Analyzing/Discussing failures </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Lack skills/technique</a:t>
            </a:r>
          </a:p>
          <a:p>
            <a:pPr marL="0" indent="0">
              <a:buNone/>
            </a:pPr>
            <a:endParaRPr lang="en-US" sz="2400" dirty="0" smtClean="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smtClean="0">
              <a:latin typeface="Arial" panose="020B0604020202020204" pitchFamily="34" charset="0"/>
              <a:cs typeface="Arial" panose="020B0604020202020204" pitchFamily="34" charset="0"/>
            </a:endParaRPr>
          </a:p>
          <a:p>
            <a:pPr marL="0" indent="0" algn="ctr">
              <a:buNone/>
            </a:pPr>
            <a:endParaRPr lang="en-US" sz="2400" dirty="0" smtClean="0">
              <a:latin typeface="Arial" panose="020B0604020202020204" pitchFamily="34" charset="0"/>
              <a:cs typeface="Arial" panose="020B0604020202020204" pitchFamily="34" charset="0"/>
              <a:sym typeface="Wingdings" panose="05000000000000000000" pitchFamily="2" charset="2"/>
            </a:endParaRPr>
          </a:p>
          <a:p>
            <a:pPr marL="0" indent="0" algn="ctr">
              <a:buNone/>
            </a:pPr>
            <a:r>
              <a:rPr lang="en-US" sz="2400" dirty="0" smtClean="0">
                <a:latin typeface="Arial" panose="020B0604020202020204" pitchFamily="34" charset="0"/>
                <a:cs typeface="Arial" panose="020B0604020202020204" pitchFamily="34" charset="0"/>
                <a:sym typeface="Wingdings" panose="05000000000000000000" pitchFamily="2" charset="2"/>
              </a:rPr>
              <a:t>Jump to questionable conclusions, don’t</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recognize we lack info, or analysis isn’t complete</a:t>
            </a:r>
            <a:r>
              <a:rPr lang="en-US" sz="2400" dirty="0">
                <a:latin typeface="Arial" panose="020B0604020202020204" pitchFamily="34" charset="0"/>
                <a:cs typeface="Arial" panose="020B0604020202020204" pitchFamily="34" charset="0"/>
                <a:sym typeface="Wingdings" panose="05000000000000000000" pitchFamily="2" charset="2"/>
              </a:rPr>
              <a:t> </a:t>
            </a:r>
            <a:endParaRPr lang="en-US" sz="2400" dirty="0" smtClean="0">
              <a:latin typeface="Arial" panose="020B0604020202020204" pitchFamily="34" charset="0"/>
              <a:cs typeface="Arial" panose="020B0604020202020204" pitchFamily="34" charset="0"/>
            </a:endParaRPr>
          </a:p>
        </p:txBody>
      </p:sp>
      <p:sp>
        <p:nvSpPr>
          <p:cNvPr id="26" name="Content Placeholder 25"/>
          <p:cNvSpPr>
            <a:spLocks noGrp="1"/>
          </p:cNvSpPr>
          <p:nvPr>
            <p:ph sz="half" idx="2"/>
          </p:nvPr>
        </p:nvSpPr>
        <p:spPr/>
        <p:txBody>
          <a:bodyPr/>
          <a:lstStyle/>
          <a:p>
            <a:pPr marL="0" indent="0" algn="ctr">
              <a:buNone/>
            </a:pPr>
            <a:r>
              <a:rPr lang="en-US" sz="2400" u="sng" dirty="0" smtClean="0">
                <a:latin typeface="Arial" panose="020B0604020202020204" pitchFamily="34" charset="0"/>
                <a:cs typeface="Arial" panose="020B0604020202020204" pitchFamily="34" charset="0"/>
              </a:rPr>
              <a:t>Recommendations</a:t>
            </a:r>
          </a:p>
          <a:p>
            <a:r>
              <a:rPr lang="en-US" sz="2400" dirty="0" smtClean="0">
                <a:latin typeface="Arial" panose="020B0604020202020204" pitchFamily="34" charset="0"/>
                <a:cs typeface="Arial" panose="020B0604020202020204" pitchFamily="34" charset="0"/>
              </a:rPr>
              <a:t>Reviews or other formal activities that follow guidelines for effective analysis &amp; </a:t>
            </a:r>
            <a:r>
              <a:rPr lang="en-US" sz="2400" b="1" i="1" u="sng" dirty="0" smtClean="0">
                <a:latin typeface="Arial" panose="020B0604020202020204" pitchFamily="34" charset="0"/>
                <a:cs typeface="Arial" panose="020B0604020202020204" pitchFamily="34" charset="0"/>
              </a:rPr>
              <a:t>ENSURE</a:t>
            </a:r>
            <a:r>
              <a:rPr lang="en-US" sz="2400" dirty="0" smtClean="0">
                <a:latin typeface="Arial" panose="020B0604020202020204" pitchFamily="34" charset="0"/>
                <a:cs typeface="Arial" panose="020B0604020202020204" pitchFamily="34" charset="0"/>
              </a:rPr>
              <a:t> data analysis knowledge</a:t>
            </a: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smtClean="0">
              <a:latin typeface="Arial" panose="020B0604020202020204" pitchFamily="34" charset="0"/>
              <a:cs typeface="Arial" panose="020B0604020202020204" pitchFamily="34" charset="0"/>
            </a:endParaRPr>
          </a:p>
          <a:p>
            <a:pPr marL="0" indent="0" algn="ctr">
              <a:buNone/>
            </a:pPr>
            <a:endParaRPr lang="en-US" sz="2400" dirty="0" smtClean="0">
              <a:latin typeface="Arial" panose="020B0604020202020204" pitchFamily="34" charset="0"/>
              <a:cs typeface="Arial" panose="020B0604020202020204" pitchFamily="34" charset="0"/>
            </a:endParaRPr>
          </a:p>
          <a:p>
            <a:pPr marL="0" indent="0" algn="ctr">
              <a:buNone/>
            </a:pPr>
            <a:r>
              <a:rPr lang="en-US" sz="2400" dirty="0" smtClean="0">
                <a:latin typeface="Arial" panose="020B0604020202020204" pitchFamily="34" charset="0"/>
                <a:cs typeface="Arial" panose="020B0604020202020204" pitchFamily="34" charset="0"/>
              </a:rPr>
              <a:t>Extract lessons from failures</a:t>
            </a:r>
            <a:endParaRPr lang="en-US" sz="2400" dirty="0">
              <a:latin typeface="Arial" panose="020B0604020202020204" pitchFamily="34" charset="0"/>
              <a:cs typeface="Arial" panose="020B0604020202020204" pitchFamily="34" charset="0"/>
            </a:endParaRPr>
          </a:p>
        </p:txBody>
      </p:sp>
      <p:sp>
        <p:nvSpPr>
          <p:cNvPr id="27" name="Down Arrow 26"/>
          <p:cNvSpPr/>
          <p:nvPr/>
        </p:nvSpPr>
        <p:spPr>
          <a:xfrm>
            <a:off x="2209800" y="3243828"/>
            <a:ext cx="762000"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Down Arrow 27"/>
          <p:cNvSpPr/>
          <p:nvPr/>
        </p:nvSpPr>
        <p:spPr>
          <a:xfrm>
            <a:off x="6106189" y="4123229"/>
            <a:ext cx="741621" cy="10267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3760661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3" name="TextBox 2"/>
          <p:cNvSpPr txBox="1"/>
          <p:nvPr/>
        </p:nvSpPr>
        <p:spPr>
          <a:xfrm>
            <a:off x="9085521" y="3750968"/>
            <a:ext cx="3912353" cy="276999"/>
          </a:xfrm>
          <a:prstGeom prst="rect">
            <a:avLst/>
          </a:prstGeom>
          <a:noFill/>
        </p:spPr>
        <p:txBody>
          <a:bodyPr wrap="none" rtlCol="0">
            <a:spAutoFit/>
          </a:bodyPr>
          <a:lstStyle/>
          <a:p>
            <a:r>
              <a:rPr lang="en-US" sz="1200" dirty="0">
                <a:solidFill>
                  <a:schemeClr val="bg1"/>
                </a:solidFill>
              </a:rPr>
              <a:t>https://www.flickr.com/photos/indyplanets/3926147797/</a:t>
            </a:r>
          </a:p>
        </p:txBody>
      </p:sp>
      <p:sp>
        <p:nvSpPr>
          <p:cNvPr id="4" name="TextBox 3"/>
          <p:cNvSpPr txBox="1"/>
          <p:nvPr/>
        </p:nvSpPr>
        <p:spPr>
          <a:xfrm>
            <a:off x="571500" y="1905000"/>
            <a:ext cx="8077200" cy="1338828"/>
          </a:xfrm>
          <a:prstGeom prst="rect">
            <a:avLst/>
          </a:prstGeom>
          <a:noFill/>
        </p:spPr>
        <p:txBody>
          <a:bodyPr wrap="square" rtlCol="0">
            <a:spAutoFit/>
          </a:bodyPr>
          <a:lstStyle/>
          <a:p>
            <a:endParaRPr lang="en-US" dirty="0">
              <a:cs typeface="Arial"/>
            </a:endParaRPr>
          </a:p>
          <a:p>
            <a:endParaRPr lang="en-US" sz="2700" dirty="0">
              <a:cs typeface="Arial"/>
            </a:endParaRPr>
          </a:p>
          <a:p>
            <a:endParaRPr lang="en-US" dirty="0">
              <a:solidFill>
                <a:srgbClr val="000000"/>
              </a:solidFill>
              <a:latin typeface="Arial"/>
              <a:cs typeface="Arial"/>
            </a:endParaRPr>
          </a:p>
          <a:p>
            <a:endParaRPr lang="en-US" dirty="0">
              <a:solidFill>
                <a:srgbClr val="000000"/>
              </a:solidFill>
              <a:latin typeface="Arial"/>
              <a:cs typeface="Arial"/>
            </a:endParaRPr>
          </a:p>
        </p:txBody>
      </p:sp>
      <p:sp>
        <p:nvSpPr>
          <p:cNvPr id="2" name="TextBox 1"/>
          <p:cNvSpPr txBox="1"/>
          <p:nvPr/>
        </p:nvSpPr>
        <p:spPr>
          <a:xfrm>
            <a:off x="6464300" y="6101918"/>
            <a:ext cx="2743200" cy="438582"/>
          </a:xfrm>
          <a:prstGeom prst="rect">
            <a:avLst/>
          </a:prstGeom>
        </p:spPr>
        <p:txBody>
          <a:bodyPr rtlCol="0">
            <a:spAutoFit/>
          </a:bodyPr>
          <a:lstStyle/>
          <a:p>
            <a:pPr algn="ctr"/>
            <a:r>
              <a:rPr lang="en-US" sz="1125" dirty="0">
                <a:cs typeface="Arial"/>
              </a:rPr>
              <a:t>Derived from Mark D. Cannon and Amy C. Edmondson</a:t>
            </a:r>
            <a:endParaRPr lang="en-US" dirty="0"/>
          </a:p>
        </p:txBody>
      </p:sp>
      <p:sp>
        <p:nvSpPr>
          <p:cNvPr id="16" name="Title 15"/>
          <p:cNvSpPr>
            <a:spLocks noGrp="1"/>
          </p:cNvSpPr>
          <p:nvPr>
            <p:ph type="title"/>
          </p:nvPr>
        </p:nvSpPr>
        <p:spPr>
          <a:xfrm>
            <a:off x="457200" y="660400"/>
            <a:ext cx="8229600" cy="927100"/>
          </a:xfrm>
        </p:spPr>
        <p:txBody>
          <a:bodyPr/>
          <a:lstStyle/>
          <a:p>
            <a:r>
              <a:rPr lang="en-US" dirty="0" smtClean="0">
                <a:latin typeface="Arial" panose="020B0604020202020204" pitchFamily="34" charset="0"/>
                <a:cs typeface="Arial" panose="020B0604020202020204" pitchFamily="34" charset="0"/>
              </a:rPr>
              <a:t>Technical Barriers</a:t>
            </a:r>
            <a:br>
              <a:rPr lang="en-US"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(embedded in technical systems)</a:t>
            </a:r>
            <a:endParaRPr lang="en-US" sz="2000" dirty="0">
              <a:latin typeface="Arial" panose="020B0604020202020204" pitchFamily="34" charset="0"/>
              <a:cs typeface="Arial" panose="020B0604020202020204" pitchFamily="34" charset="0"/>
            </a:endParaRPr>
          </a:p>
        </p:txBody>
      </p:sp>
      <p:sp>
        <p:nvSpPr>
          <p:cNvPr id="25" name="Content Placeholder 24"/>
          <p:cNvSpPr>
            <a:spLocks noGrp="1"/>
          </p:cNvSpPr>
          <p:nvPr>
            <p:ph sz="half" idx="1"/>
          </p:nvPr>
        </p:nvSpPr>
        <p:spPr>
          <a:xfrm>
            <a:off x="457200" y="1600200"/>
            <a:ext cx="4038600" cy="4839960"/>
          </a:xfrm>
        </p:spPr>
        <p:txBody>
          <a:bodyPr/>
          <a:lstStyle/>
          <a:p>
            <a:pPr marL="0" indent="0" algn="ctr">
              <a:buNone/>
            </a:pPr>
            <a:r>
              <a:rPr lang="en-US" sz="2400" u="sng" dirty="0" smtClean="0">
                <a:latin typeface="Arial" panose="020B0604020202020204" pitchFamily="34" charset="0"/>
                <a:cs typeface="Arial" panose="020B0604020202020204" pitchFamily="34" charset="0"/>
              </a:rPr>
              <a:t>Experimentation </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Lack knowledge of experimental design and/or limited availability to isolate variables (reduce ‘noise’)</a:t>
            </a:r>
          </a:p>
          <a:p>
            <a:pPr marL="0" indent="0">
              <a:buNone/>
            </a:pPr>
            <a:endParaRPr lang="en-US" sz="2400" dirty="0" smtClean="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smtClean="0">
              <a:latin typeface="Arial" panose="020B0604020202020204" pitchFamily="34" charset="0"/>
              <a:cs typeface="Arial" panose="020B0604020202020204" pitchFamily="34" charset="0"/>
            </a:endParaRPr>
          </a:p>
          <a:p>
            <a:pPr marL="0" indent="0" algn="ctr">
              <a:buNone/>
            </a:pPr>
            <a:r>
              <a:rPr lang="en-US" sz="2400" dirty="0" smtClean="0">
                <a:latin typeface="Arial" panose="020B0604020202020204" pitchFamily="34" charset="0"/>
                <a:cs typeface="Arial" panose="020B0604020202020204" pitchFamily="34" charset="0"/>
              </a:rPr>
              <a:t>Inability to consider possible outcomes and how they might be interpreted</a:t>
            </a:r>
          </a:p>
        </p:txBody>
      </p:sp>
      <p:sp>
        <p:nvSpPr>
          <p:cNvPr id="26" name="Content Placeholder 25"/>
          <p:cNvSpPr>
            <a:spLocks noGrp="1"/>
          </p:cNvSpPr>
          <p:nvPr>
            <p:ph sz="half" idx="2"/>
          </p:nvPr>
        </p:nvSpPr>
        <p:spPr/>
        <p:txBody>
          <a:bodyPr/>
          <a:lstStyle/>
          <a:p>
            <a:pPr marL="0" indent="0" algn="ctr">
              <a:buNone/>
            </a:pPr>
            <a:r>
              <a:rPr lang="en-US" sz="2400" u="sng" dirty="0" smtClean="0">
                <a:latin typeface="Arial" panose="020B0604020202020204" pitchFamily="34" charset="0"/>
                <a:cs typeface="Arial" panose="020B0604020202020204" pitchFamily="34" charset="0"/>
              </a:rPr>
              <a:t>Recommendations</a:t>
            </a:r>
          </a:p>
          <a:p>
            <a:r>
              <a:rPr lang="en-US" sz="2400" dirty="0" smtClean="0">
                <a:latin typeface="Arial" panose="020B0604020202020204" pitchFamily="34" charset="0"/>
                <a:cs typeface="Arial" panose="020B0604020202020204" pitchFamily="34" charset="0"/>
              </a:rPr>
              <a:t>Training in-house and consultants</a:t>
            </a: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smtClean="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pPr marL="0" indent="0" algn="ctr">
              <a:buNone/>
            </a:pPr>
            <a:endParaRPr lang="en-US" sz="2400" dirty="0" smtClean="0">
              <a:latin typeface="Arial" panose="020B0604020202020204" pitchFamily="34" charset="0"/>
              <a:cs typeface="Arial" panose="020B0604020202020204" pitchFamily="34" charset="0"/>
            </a:endParaRPr>
          </a:p>
          <a:p>
            <a:pPr marL="0" indent="0" algn="ctr">
              <a:buNone/>
            </a:pPr>
            <a:r>
              <a:rPr lang="en-US" sz="2400" dirty="0" smtClean="0">
                <a:latin typeface="Arial" panose="020B0604020202020204" pitchFamily="34" charset="0"/>
                <a:cs typeface="Arial" panose="020B0604020202020204" pitchFamily="34" charset="0"/>
              </a:rPr>
              <a:t>Advisement on pilot projects and other experiments</a:t>
            </a:r>
          </a:p>
        </p:txBody>
      </p:sp>
      <p:sp>
        <p:nvSpPr>
          <p:cNvPr id="27" name="Down Arrow 26"/>
          <p:cNvSpPr/>
          <p:nvPr/>
        </p:nvSpPr>
        <p:spPr>
          <a:xfrm>
            <a:off x="2250410" y="4027967"/>
            <a:ext cx="762000"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Down Arrow 27"/>
          <p:cNvSpPr/>
          <p:nvPr/>
        </p:nvSpPr>
        <p:spPr>
          <a:xfrm>
            <a:off x="6296689" y="3331320"/>
            <a:ext cx="741621" cy="10267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94126110"/>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3" name="TextBox 2"/>
          <p:cNvSpPr txBox="1"/>
          <p:nvPr/>
        </p:nvSpPr>
        <p:spPr>
          <a:xfrm>
            <a:off x="9085521" y="3750968"/>
            <a:ext cx="3912353" cy="276999"/>
          </a:xfrm>
          <a:prstGeom prst="rect">
            <a:avLst/>
          </a:prstGeom>
          <a:noFill/>
        </p:spPr>
        <p:txBody>
          <a:bodyPr wrap="none" rtlCol="0">
            <a:spAutoFit/>
          </a:bodyPr>
          <a:lstStyle/>
          <a:p>
            <a:r>
              <a:rPr lang="en-US" sz="1200" dirty="0">
                <a:solidFill>
                  <a:schemeClr val="bg1"/>
                </a:solidFill>
              </a:rPr>
              <a:t>https://www.flickr.com/photos/indyplanets/3926147797/</a:t>
            </a:r>
          </a:p>
        </p:txBody>
      </p:sp>
      <p:sp>
        <p:nvSpPr>
          <p:cNvPr id="4" name="TextBox 3"/>
          <p:cNvSpPr txBox="1"/>
          <p:nvPr/>
        </p:nvSpPr>
        <p:spPr>
          <a:xfrm>
            <a:off x="571500" y="1905000"/>
            <a:ext cx="8077200" cy="1338828"/>
          </a:xfrm>
          <a:prstGeom prst="rect">
            <a:avLst/>
          </a:prstGeom>
          <a:noFill/>
        </p:spPr>
        <p:txBody>
          <a:bodyPr wrap="square" rtlCol="0">
            <a:spAutoFit/>
          </a:bodyPr>
          <a:lstStyle/>
          <a:p>
            <a:endParaRPr lang="en-US" dirty="0">
              <a:cs typeface="Arial"/>
            </a:endParaRPr>
          </a:p>
          <a:p>
            <a:endParaRPr lang="en-US" sz="2700" dirty="0">
              <a:cs typeface="Arial"/>
            </a:endParaRPr>
          </a:p>
          <a:p>
            <a:endParaRPr lang="en-US" dirty="0">
              <a:solidFill>
                <a:srgbClr val="000000"/>
              </a:solidFill>
              <a:latin typeface="Arial"/>
              <a:cs typeface="Arial"/>
            </a:endParaRPr>
          </a:p>
          <a:p>
            <a:endParaRPr lang="en-US" dirty="0">
              <a:solidFill>
                <a:srgbClr val="000000"/>
              </a:solidFill>
              <a:latin typeface="Arial"/>
              <a:cs typeface="Arial"/>
            </a:endParaRPr>
          </a:p>
        </p:txBody>
      </p:sp>
      <p:sp>
        <p:nvSpPr>
          <p:cNvPr id="2" name="TextBox 1"/>
          <p:cNvSpPr txBox="1"/>
          <p:nvPr/>
        </p:nvSpPr>
        <p:spPr>
          <a:xfrm>
            <a:off x="6464300" y="6101918"/>
            <a:ext cx="2743200" cy="438582"/>
          </a:xfrm>
          <a:prstGeom prst="rect">
            <a:avLst/>
          </a:prstGeom>
        </p:spPr>
        <p:txBody>
          <a:bodyPr rtlCol="0">
            <a:spAutoFit/>
          </a:bodyPr>
          <a:lstStyle/>
          <a:p>
            <a:pPr algn="ctr"/>
            <a:r>
              <a:rPr lang="en-US" sz="1125" dirty="0">
                <a:cs typeface="Arial"/>
              </a:rPr>
              <a:t>Derived from Mark D. Cannon and Amy C. Edmondson</a:t>
            </a:r>
            <a:endParaRPr lang="en-US" dirty="0"/>
          </a:p>
        </p:txBody>
      </p:sp>
      <p:sp>
        <p:nvSpPr>
          <p:cNvPr id="16" name="Title 15"/>
          <p:cNvSpPr>
            <a:spLocks noGrp="1"/>
          </p:cNvSpPr>
          <p:nvPr>
            <p:ph type="title"/>
          </p:nvPr>
        </p:nvSpPr>
        <p:spPr>
          <a:xfrm>
            <a:off x="457200" y="660400"/>
            <a:ext cx="8229600" cy="927100"/>
          </a:xfrm>
        </p:spPr>
        <p:txBody>
          <a:bodyPr/>
          <a:lstStyle/>
          <a:p>
            <a:r>
              <a:rPr lang="en-US" dirty="0" smtClean="0">
                <a:latin typeface="Arial" panose="020B0604020202020204" pitchFamily="34" charset="0"/>
                <a:cs typeface="Arial" panose="020B0604020202020204" pitchFamily="34" charset="0"/>
              </a:rPr>
              <a:t>Social Barriers</a:t>
            </a:r>
            <a:br>
              <a:rPr lang="en-US"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(embedded in social systems)</a:t>
            </a:r>
            <a:endParaRPr lang="en-US" sz="2000" dirty="0">
              <a:latin typeface="Arial" panose="020B0604020202020204" pitchFamily="34" charset="0"/>
              <a:cs typeface="Arial" panose="020B0604020202020204" pitchFamily="34" charset="0"/>
            </a:endParaRPr>
          </a:p>
        </p:txBody>
      </p:sp>
      <p:sp>
        <p:nvSpPr>
          <p:cNvPr id="25" name="Content Placeholder 24"/>
          <p:cNvSpPr>
            <a:spLocks noGrp="1"/>
          </p:cNvSpPr>
          <p:nvPr>
            <p:ph sz="half" idx="1"/>
          </p:nvPr>
        </p:nvSpPr>
        <p:spPr>
          <a:xfrm>
            <a:off x="457200" y="1600200"/>
            <a:ext cx="4038600" cy="4839960"/>
          </a:xfrm>
        </p:spPr>
        <p:txBody>
          <a:bodyPr/>
          <a:lstStyle/>
          <a:p>
            <a:pPr marL="0" indent="0" algn="ctr">
              <a:buNone/>
            </a:pPr>
            <a:r>
              <a:rPr lang="en-US" sz="2400" u="sng" dirty="0" smtClean="0">
                <a:latin typeface="Arial" panose="020B0604020202020204" pitchFamily="34" charset="0"/>
                <a:cs typeface="Arial" panose="020B0604020202020204" pitchFamily="34" charset="0"/>
              </a:rPr>
              <a:t>Identifying failures </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Threats to self-esteem &amp; ‘shoot the messenger’ culture</a:t>
            </a:r>
          </a:p>
          <a:p>
            <a:pPr marL="0" indent="0">
              <a:buNone/>
            </a:pPr>
            <a:endParaRPr lang="en-US" sz="2400" dirty="0" smtClean="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smtClean="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Inhibits recognition of one’s own failures &amp; reporting of failures</a:t>
            </a:r>
          </a:p>
        </p:txBody>
      </p:sp>
      <p:sp>
        <p:nvSpPr>
          <p:cNvPr id="26" name="Content Placeholder 25"/>
          <p:cNvSpPr>
            <a:spLocks noGrp="1"/>
          </p:cNvSpPr>
          <p:nvPr>
            <p:ph sz="half" idx="2"/>
          </p:nvPr>
        </p:nvSpPr>
        <p:spPr/>
        <p:txBody>
          <a:bodyPr/>
          <a:lstStyle/>
          <a:p>
            <a:pPr marL="0" indent="0" algn="ctr">
              <a:buNone/>
            </a:pPr>
            <a:r>
              <a:rPr lang="en-US" sz="2400" u="sng" dirty="0" smtClean="0">
                <a:latin typeface="Arial" panose="020B0604020202020204" pitchFamily="34" charset="0"/>
                <a:cs typeface="Arial" panose="020B0604020202020204" pitchFamily="34" charset="0"/>
              </a:rPr>
              <a:t>Recommendations</a:t>
            </a:r>
          </a:p>
          <a:p>
            <a:r>
              <a:rPr lang="en-US" sz="2400" dirty="0" smtClean="0">
                <a:latin typeface="Arial" panose="020B0604020202020204" pitchFamily="34" charset="0"/>
                <a:cs typeface="Arial" panose="020B0604020202020204" pitchFamily="34" charset="0"/>
              </a:rPr>
              <a:t>Psychological safety: blameless reporting systems; open door policies; first line mgmt. training; </a:t>
            </a:r>
            <a:r>
              <a:rPr lang="en-US" sz="2400" i="1" dirty="0" smtClean="0">
                <a:latin typeface="Arial" panose="020B0604020202020204" pitchFamily="34" charset="0"/>
                <a:cs typeface="Arial" panose="020B0604020202020204" pitchFamily="34" charset="0"/>
              </a:rPr>
              <a:t>PUBLICIZE FAILURES</a:t>
            </a:r>
            <a:r>
              <a:rPr lang="en-US"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sym typeface="Wingdings" panose="05000000000000000000" pitchFamily="2" charset="2"/>
              </a:rPr>
              <a:t></a:t>
            </a:r>
            <a:endParaRPr lang="en-US" sz="2400" dirty="0" smtClean="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smtClean="0">
              <a:latin typeface="Arial" panose="020B0604020202020204" pitchFamily="34" charset="0"/>
              <a:cs typeface="Arial" panose="020B0604020202020204" pitchFamily="34" charset="0"/>
            </a:endParaRPr>
          </a:p>
          <a:p>
            <a:pPr marL="0" indent="0" algn="ctr">
              <a:buNone/>
            </a:pPr>
            <a:endParaRPr lang="en-US" sz="2400" dirty="0" smtClean="0">
              <a:latin typeface="Arial" panose="020B0604020202020204" pitchFamily="34" charset="0"/>
              <a:cs typeface="Arial" panose="020B0604020202020204" pitchFamily="34" charset="0"/>
            </a:endParaRPr>
          </a:p>
          <a:p>
            <a:pPr marL="0" indent="0" algn="ctr">
              <a:buNone/>
            </a:pPr>
            <a:r>
              <a:rPr lang="en-US" sz="2400" dirty="0" smtClean="0">
                <a:latin typeface="Arial" panose="020B0604020202020204" pitchFamily="34" charset="0"/>
                <a:cs typeface="Arial" panose="020B0604020202020204" pitchFamily="34" charset="0"/>
              </a:rPr>
              <a:t>Learning</a:t>
            </a:r>
          </a:p>
        </p:txBody>
      </p:sp>
      <p:sp>
        <p:nvSpPr>
          <p:cNvPr id="27" name="Down Arrow 26"/>
          <p:cNvSpPr/>
          <p:nvPr/>
        </p:nvSpPr>
        <p:spPr>
          <a:xfrm>
            <a:off x="1905000" y="3448680"/>
            <a:ext cx="762000"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Down Arrow 27"/>
          <p:cNvSpPr/>
          <p:nvPr/>
        </p:nvSpPr>
        <p:spPr>
          <a:xfrm>
            <a:off x="6296689" y="4480222"/>
            <a:ext cx="741621" cy="10267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93541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3" name="TextBox 2"/>
          <p:cNvSpPr txBox="1"/>
          <p:nvPr/>
        </p:nvSpPr>
        <p:spPr>
          <a:xfrm>
            <a:off x="9085521" y="3750968"/>
            <a:ext cx="3912353" cy="276999"/>
          </a:xfrm>
          <a:prstGeom prst="rect">
            <a:avLst/>
          </a:prstGeom>
          <a:noFill/>
        </p:spPr>
        <p:txBody>
          <a:bodyPr wrap="none" rtlCol="0">
            <a:spAutoFit/>
          </a:bodyPr>
          <a:lstStyle/>
          <a:p>
            <a:r>
              <a:rPr lang="en-US" sz="1200" dirty="0">
                <a:solidFill>
                  <a:schemeClr val="bg1"/>
                </a:solidFill>
              </a:rPr>
              <a:t>https://www.flickr.com/photos/indyplanets/3926147797/</a:t>
            </a:r>
          </a:p>
        </p:txBody>
      </p:sp>
      <p:sp>
        <p:nvSpPr>
          <p:cNvPr id="4" name="TextBox 3"/>
          <p:cNvSpPr txBox="1"/>
          <p:nvPr/>
        </p:nvSpPr>
        <p:spPr>
          <a:xfrm>
            <a:off x="571500" y="1905000"/>
            <a:ext cx="8077200" cy="1338828"/>
          </a:xfrm>
          <a:prstGeom prst="rect">
            <a:avLst/>
          </a:prstGeom>
          <a:noFill/>
        </p:spPr>
        <p:txBody>
          <a:bodyPr wrap="square" rtlCol="0">
            <a:spAutoFit/>
          </a:bodyPr>
          <a:lstStyle/>
          <a:p>
            <a:endParaRPr lang="en-US" dirty="0">
              <a:cs typeface="Arial"/>
            </a:endParaRPr>
          </a:p>
          <a:p>
            <a:endParaRPr lang="en-US" sz="2700" dirty="0">
              <a:cs typeface="Arial"/>
            </a:endParaRPr>
          </a:p>
          <a:p>
            <a:endParaRPr lang="en-US" dirty="0">
              <a:solidFill>
                <a:srgbClr val="000000"/>
              </a:solidFill>
              <a:latin typeface="Arial"/>
              <a:cs typeface="Arial"/>
            </a:endParaRPr>
          </a:p>
          <a:p>
            <a:endParaRPr lang="en-US" dirty="0">
              <a:solidFill>
                <a:srgbClr val="000000"/>
              </a:solidFill>
              <a:latin typeface="Arial"/>
              <a:cs typeface="Arial"/>
            </a:endParaRPr>
          </a:p>
        </p:txBody>
      </p:sp>
      <p:sp>
        <p:nvSpPr>
          <p:cNvPr id="2" name="TextBox 1"/>
          <p:cNvSpPr txBox="1"/>
          <p:nvPr/>
        </p:nvSpPr>
        <p:spPr>
          <a:xfrm>
            <a:off x="6464300" y="6101918"/>
            <a:ext cx="2743200" cy="438582"/>
          </a:xfrm>
          <a:prstGeom prst="rect">
            <a:avLst/>
          </a:prstGeom>
        </p:spPr>
        <p:txBody>
          <a:bodyPr rtlCol="0">
            <a:spAutoFit/>
          </a:bodyPr>
          <a:lstStyle/>
          <a:p>
            <a:pPr algn="ctr"/>
            <a:r>
              <a:rPr lang="en-US" sz="1125" dirty="0">
                <a:cs typeface="Arial"/>
              </a:rPr>
              <a:t>Derived from Mark D. Cannon and Amy C. Edmondson</a:t>
            </a:r>
            <a:endParaRPr lang="en-US" dirty="0"/>
          </a:p>
        </p:txBody>
      </p:sp>
      <p:sp>
        <p:nvSpPr>
          <p:cNvPr id="16" name="Title 15"/>
          <p:cNvSpPr>
            <a:spLocks noGrp="1"/>
          </p:cNvSpPr>
          <p:nvPr>
            <p:ph type="title"/>
          </p:nvPr>
        </p:nvSpPr>
        <p:spPr>
          <a:xfrm>
            <a:off x="457200" y="660400"/>
            <a:ext cx="8229600" cy="927100"/>
          </a:xfrm>
        </p:spPr>
        <p:txBody>
          <a:bodyPr/>
          <a:lstStyle/>
          <a:p>
            <a:r>
              <a:rPr lang="en-US" dirty="0" smtClean="0">
                <a:latin typeface="Arial" panose="020B0604020202020204" pitchFamily="34" charset="0"/>
                <a:cs typeface="Arial" panose="020B0604020202020204" pitchFamily="34" charset="0"/>
              </a:rPr>
              <a:t>Social Barriers</a:t>
            </a:r>
            <a:br>
              <a:rPr lang="en-US"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(embedded in social systems)</a:t>
            </a:r>
            <a:endParaRPr lang="en-US" sz="2000" dirty="0">
              <a:latin typeface="Arial" panose="020B0604020202020204" pitchFamily="34" charset="0"/>
              <a:cs typeface="Arial" panose="020B0604020202020204" pitchFamily="34" charset="0"/>
            </a:endParaRPr>
          </a:p>
        </p:txBody>
      </p:sp>
      <p:sp>
        <p:nvSpPr>
          <p:cNvPr id="25" name="Content Placeholder 24"/>
          <p:cNvSpPr>
            <a:spLocks noGrp="1"/>
          </p:cNvSpPr>
          <p:nvPr>
            <p:ph sz="half" idx="1"/>
          </p:nvPr>
        </p:nvSpPr>
        <p:spPr>
          <a:xfrm>
            <a:off x="457200" y="1600200"/>
            <a:ext cx="4038600" cy="4839960"/>
          </a:xfrm>
        </p:spPr>
        <p:txBody>
          <a:bodyPr/>
          <a:lstStyle/>
          <a:p>
            <a:pPr marL="0" indent="0" algn="ctr">
              <a:buNone/>
            </a:pPr>
            <a:r>
              <a:rPr lang="en-US" sz="2400" u="sng" dirty="0" smtClean="0">
                <a:latin typeface="Arial" panose="020B0604020202020204" pitchFamily="34" charset="0"/>
                <a:cs typeface="Arial" panose="020B0604020202020204" pitchFamily="34" charset="0"/>
              </a:rPr>
              <a:t>Analyzing/Discussing failures </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Ineffective group process</a:t>
            </a:r>
          </a:p>
          <a:p>
            <a:pPr marL="0" indent="0">
              <a:buNone/>
            </a:pPr>
            <a:endParaRPr lang="en-US" sz="2400" dirty="0" smtClean="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smtClean="0">
              <a:latin typeface="Arial" panose="020B0604020202020204" pitchFamily="34" charset="0"/>
              <a:cs typeface="Arial" panose="020B0604020202020204" pitchFamily="34" charset="0"/>
            </a:endParaRPr>
          </a:p>
          <a:p>
            <a:pPr marL="0" indent="0">
              <a:buNone/>
            </a:pPr>
            <a:endParaRPr lang="en-US" sz="2400" dirty="0" smtClean="0">
              <a:latin typeface="Arial" panose="020B0604020202020204" pitchFamily="34" charset="0"/>
              <a:cs typeface="Arial" panose="020B0604020202020204" pitchFamily="34" charset="0"/>
            </a:endParaRPr>
          </a:p>
          <a:p>
            <a:pPr marL="0" indent="0" algn="ctr">
              <a:buNone/>
            </a:pPr>
            <a:r>
              <a:rPr lang="en-US" sz="2400" dirty="0" smtClean="0">
                <a:latin typeface="Arial" panose="020B0604020202020204" pitchFamily="34" charset="0"/>
                <a:cs typeface="Arial" panose="020B0604020202020204" pitchFamily="34" charset="0"/>
              </a:rPr>
              <a:t>Limits effectiveness of analysis</a:t>
            </a:r>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dirty="0" smtClean="0"/>
          </a:p>
        </p:txBody>
      </p:sp>
      <p:sp>
        <p:nvSpPr>
          <p:cNvPr id="26" name="Content Placeholder 25"/>
          <p:cNvSpPr>
            <a:spLocks noGrp="1"/>
          </p:cNvSpPr>
          <p:nvPr>
            <p:ph sz="half" idx="2"/>
          </p:nvPr>
        </p:nvSpPr>
        <p:spPr/>
        <p:txBody>
          <a:bodyPr/>
          <a:lstStyle/>
          <a:p>
            <a:pPr marL="0" indent="0" algn="ctr">
              <a:buNone/>
            </a:pPr>
            <a:r>
              <a:rPr lang="en-US" sz="2400" u="sng" dirty="0" smtClean="0">
                <a:latin typeface="Arial" panose="020B0604020202020204" pitchFamily="34" charset="0"/>
                <a:cs typeface="Arial" panose="020B0604020202020204" pitchFamily="34" charset="0"/>
              </a:rPr>
              <a:t>Recommendations</a:t>
            </a:r>
          </a:p>
          <a:p>
            <a:r>
              <a:rPr lang="en-US" sz="2000" dirty="0" smtClean="0">
                <a:latin typeface="Arial" panose="020B0604020202020204" pitchFamily="34" charset="0"/>
                <a:cs typeface="Arial" panose="020B0604020202020204" pitchFamily="34" charset="0"/>
              </a:rPr>
              <a:t>Availability of people with group dialogue and collaborative learning experience (outside hire) &amp; (in-house) invest development of these skills </a:t>
            </a:r>
          </a:p>
          <a:p>
            <a:pPr marL="0" indent="0">
              <a:buNone/>
            </a:pPr>
            <a:endParaRPr lang="en-US" sz="2000" dirty="0">
              <a:latin typeface="Arial" panose="020B0604020202020204" pitchFamily="34" charset="0"/>
              <a:cs typeface="Arial" panose="020B0604020202020204" pitchFamily="34" charset="0"/>
            </a:endParaRPr>
          </a:p>
          <a:p>
            <a:pPr marL="0" indent="0" algn="ctr">
              <a:buNone/>
            </a:pPr>
            <a:endParaRPr lang="en-US" sz="2000" dirty="0" smtClean="0">
              <a:latin typeface="Arial" panose="020B0604020202020204" pitchFamily="34" charset="0"/>
              <a:cs typeface="Arial" panose="020B0604020202020204" pitchFamily="34" charset="0"/>
            </a:endParaRPr>
          </a:p>
          <a:p>
            <a:pPr marL="0" indent="0" algn="ctr">
              <a:buNone/>
            </a:pPr>
            <a:endParaRPr lang="en-US" sz="2000" dirty="0">
              <a:latin typeface="Arial" panose="020B0604020202020204" pitchFamily="34" charset="0"/>
              <a:cs typeface="Arial" panose="020B0604020202020204" pitchFamily="34" charset="0"/>
            </a:endParaRPr>
          </a:p>
          <a:p>
            <a:pPr marL="0" indent="0" algn="ctr">
              <a:buNone/>
            </a:pPr>
            <a:endParaRPr lang="en-US" sz="2000" dirty="0" smtClean="0">
              <a:latin typeface="Arial" panose="020B0604020202020204" pitchFamily="34" charset="0"/>
              <a:cs typeface="Arial" panose="020B0604020202020204" pitchFamily="34" charset="0"/>
            </a:endParaRPr>
          </a:p>
          <a:p>
            <a:pPr marL="0" indent="0" algn="ctr">
              <a:buNone/>
            </a:pPr>
            <a:r>
              <a:rPr lang="en-US" sz="2000" dirty="0" smtClean="0">
                <a:latin typeface="Arial" panose="020B0604020202020204" pitchFamily="34" charset="0"/>
                <a:cs typeface="Arial" panose="020B0604020202020204" pitchFamily="34" charset="0"/>
              </a:rPr>
              <a:t>Insight from diverse perspectives</a:t>
            </a:r>
          </a:p>
        </p:txBody>
      </p:sp>
      <p:sp>
        <p:nvSpPr>
          <p:cNvPr id="27" name="Down Arrow 26"/>
          <p:cNvSpPr/>
          <p:nvPr/>
        </p:nvSpPr>
        <p:spPr>
          <a:xfrm>
            <a:off x="2095500" y="3210196"/>
            <a:ext cx="762000"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Down Arrow 27"/>
          <p:cNvSpPr/>
          <p:nvPr/>
        </p:nvSpPr>
        <p:spPr>
          <a:xfrm>
            <a:off x="6296689" y="4177408"/>
            <a:ext cx="741621" cy="10267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784476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3" name="TextBox 2"/>
          <p:cNvSpPr txBox="1"/>
          <p:nvPr/>
        </p:nvSpPr>
        <p:spPr>
          <a:xfrm>
            <a:off x="9085521" y="3750968"/>
            <a:ext cx="3912353" cy="276999"/>
          </a:xfrm>
          <a:prstGeom prst="rect">
            <a:avLst/>
          </a:prstGeom>
          <a:noFill/>
        </p:spPr>
        <p:txBody>
          <a:bodyPr wrap="none" rtlCol="0">
            <a:spAutoFit/>
          </a:bodyPr>
          <a:lstStyle/>
          <a:p>
            <a:r>
              <a:rPr lang="en-US" sz="1200" dirty="0">
                <a:solidFill>
                  <a:schemeClr val="bg1"/>
                </a:solidFill>
              </a:rPr>
              <a:t>https://www.flickr.com/photos/indyplanets/3926147797/</a:t>
            </a:r>
          </a:p>
        </p:txBody>
      </p:sp>
      <p:sp>
        <p:nvSpPr>
          <p:cNvPr id="4" name="TextBox 3"/>
          <p:cNvSpPr txBox="1"/>
          <p:nvPr/>
        </p:nvSpPr>
        <p:spPr>
          <a:xfrm>
            <a:off x="571500" y="1905000"/>
            <a:ext cx="8077200" cy="1338828"/>
          </a:xfrm>
          <a:prstGeom prst="rect">
            <a:avLst/>
          </a:prstGeom>
          <a:noFill/>
        </p:spPr>
        <p:txBody>
          <a:bodyPr wrap="square" rtlCol="0">
            <a:spAutoFit/>
          </a:bodyPr>
          <a:lstStyle/>
          <a:p>
            <a:endParaRPr lang="en-US" dirty="0">
              <a:cs typeface="Arial"/>
            </a:endParaRPr>
          </a:p>
          <a:p>
            <a:endParaRPr lang="en-US" sz="2700" dirty="0">
              <a:cs typeface="Arial"/>
            </a:endParaRPr>
          </a:p>
          <a:p>
            <a:endParaRPr lang="en-US" dirty="0">
              <a:solidFill>
                <a:srgbClr val="000000"/>
              </a:solidFill>
              <a:latin typeface="Arial"/>
              <a:cs typeface="Arial"/>
            </a:endParaRPr>
          </a:p>
          <a:p>
            <a:endParaRPr lang="en-US" dirty="0">
              <a:solidFill>
                <a:srgbClr val="000000"/>
              </a:solidFill>
              <a:latin typeface="Arial"/>
              <a:cs typeface="Arial"/>
            </a:endParaRPr>
          </a:p>
        </p:txBody>
      </p:sp>
      <p:sp>
        <p:nvSpPr>
          <p:cNvPr id="2" name="TextBox 1"/>
          <p:cNvSpPr txBox="1"/>
          <p:nvPr/>
        </p:nvSpPr>
        <p:spPr>
          <a:xfrm>
            <a:off x="6464300" y="6101918"/>
            <a:ext cx="2743200" cy="438582"/>
          </a:xfrm>
          <a:prstGeom prst="rect">
            <a:avLst/>
          </a:prstGeom>
        </p:spPr>
        <p:txBody>
          <a:bodyPr rtlCol="0">
            <a:spAutoFit/>
          </a:bodyPr>
          <a:lstStyle/>
          <a:p>
            <a:pPr algn="ctr"/>
            <a:r>
              <a:rPr lang="en-US" sz="1125" dirty="0">
                <a:cs typeface="Arial"/>
              </a:rPr>
              <a:t>Derived from Mark D. Cannon and Amy C. Edmondson</a:t>
            </a:r>
            <a:endParaRPr lang="en-US" dirty="0"/>
          </a:p>
        </p:txBody>
      </p:sp>
      <p:sp>
        <p:nvSpPr>
          <p:cNvPr id="16" name="Title 15"/>
          <p:cNvSpPr>
            <a:spLocks noGrp="1"/>
          </p:cNvSpPr>
          <p:nvPr>
            <p:ph type="title"/>
          </p:nvPr>
        </p:nvSpPr>
        <p:spPr>
          <a:xfrm>
            <a:off x="457200" y="660400"/>
            <a:ext cx="8229600" cy="927100"/>
          </a:xfrm>
        </p:spPr>
        <p:txBody>
          <a:bodyPr/>
          <a:lstStyle/>
          <a:p>
            <a:r>
              <a:rPr lang="en-US" dirty="0" smtClean="0">
                <a:latin typeface="Arial" panose="020B0604020202020204" pitchFamily="34" charset="0"/>
                <a:cs typeface="Arial" panose="020B0604020202020204" pitchFamily="34" charset="0"/>
              </a:rPr>
              <a:t>Social Barriers</a:t>
            </a:r>
            <a:br>
              <a:rPr lang="en-US"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(embedded in social systems)</a:t>
            </a:r>
            <a:endParaRPr lang="en-US" sz="2000" dirty="0">
              <a:latin typeface="Arial" panose="020B0604020202020204" pitchFamily="34" charset="0"/>
              <a:cs typeface="Arial" panose="020B0604020202020204" pitchFamily="34" charset="0"/>
            </a:endParaRPr>
          </a:p>
        </p:txBody>
      </p:sp>
      <p:sp>
        <p:nvSpPr>
          <p:cNvPr id="25" name="Content Placeholder 24"/>
          <p:cNvSpPr>
            <a:spLocks noGrp="1"/>
          </p:cNvSpPr>
          <p:nvPr>
            <p:ph sz="half" idx="1"/>
          </p:nvPr>
        </p:nvSpPr>
        <p:spPr>
          <a:xfrm>
            <a:off x="457200" y="1600200"/>
            <a:ext cx="4038600" cy="4839960"/>
          </a:xfrm>
        </p:spPr>
        <p:txBody>
          <a:bodyPr/>
          <a:lstStyle/>
          <a:p>
            <a:pPr marL="0" indent="0" algn="ctr">
              <a:buNone/>
            </a:pPr>
            <a:r>
              <a:rPr lang="en-US" sz="2400" u="sng" dirty="0" smtClean="0">
                <a:latin typeface="Arial" panose="020B0604020202020204" pitchFamily="34" charset="0"/>
                <a:cs typeface="Arial" panose="020B0604020202020204" pitchFamily="34" charset="0"/>
              </a:rPr>
              <a:t>Experimentation </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Organization penalizes failed experiments</a:t>
            </a:r>
          </a:p>
          <a:p>
            <a:pPr marL="0" indent="0">
              <a:buNone/>
            </a:pPr>
            <a:endParaRPr lang="en-US" sz="2400" dirty="0" smtClean="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smtClean="0">
              <a:latin typeface="Arial" panose="020B0604020202020204" pitchFamily="34" charset="0"/>
              <a:cs typeface="Arial" panose="020B0604020202020204" pitchFamily="34" charset="0"/>
            </a:endParaRPr>
          </a:p>
          <a:p>
            <a:pPr marL="0" indent="0" algn="ctr">
              <a:buNone/>
            </a:pPr>
            <a:endParaRPr lang="en-US" sz="2400" dirty="0" smtClean="0">
              <a:latin typeface="Arial" panose="020B0604020202020204" pitchFamily="34" charset="0"/>
              <a:cs typeface="Arial" panose="020B0604020202020204" pitchFamily="34" charset="0"/>
            </a:endParaRPr>
          </a:p>
          <a:p>
            <a:pPr marL="0" indent="0" algn="ctr">
              <a:buNone/>
            </a:pPr>
            <a:r>
              <a:rPr lang="en-US" sz="2400" dirty="0" smtClean="0">
                <a:latin typeface="Arial" panose="020B0604020202020204" pitchFamily="34" charset="0"/>
                <a:cs typeface="Arial" panose="020B0604020202020204" pitchFamily="34" charset="0"/>
              </a:rPr>
              <a:t>Inhibits willingness to incur failure for sake of learning</a:t>
            </a:r>
            <a:endParaRPr lang="en-US" sz="2400" dirty="0">
              <a:latin typeface="Arial" panose="020B0604020202020204" pitchFamily="34" charset="0"/>
              <a:cs typeface="Arial" panose="020B0604020202020204" pitchFamily="34" charset="0"/>
            </a:endParaRPr>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dirty="0" smtClean="0"/>
          </a:p>
        </p:txBody>
      </p:sp>
      <p:sp>
        <p:nvSpPr>
          <p:cNvPr id="26" name="Content Placeholder 25"/>
          <p:cNvSpPr>
            <a:spLocks noGrp="1"/>
          </p:cNvSpPr>
          <p:nvPr>
            <p:ph sz="half" idx="2"/>
          </p:nvPr>
        </p:nvSpPr>
        <p:spPr/>
        <p:txBody>
          <a:bodyPr/>
          <a:lstStyle/>
          <a:p>
            <a:pPr marL="0" indent="0" algn="ctr">
              <a:buNone/>
            </a:pPr>
            <a:r>
              <a:rPr lang="en-US" sz="2400" u="sng" dirty="0" smtClean="0">
                <a:latin typeface="Arial" panose="020B0604020202020204" pitchFamily="34" charset="0"/>
                <a:cs typeface="Arial" panose="020B0604020202020204" pitchFamily="34" charset="0"/>
              </a:rPr>
              <a:t>Recommendations</a:t>
            </a:r>
          </a:p>
          <a:p>
            <a:r>
              <a:rPr lang="en-US" sz="2400" dirty="0" smtClean="0">
                <a:latin typeface="Arial" panose="020B0604020202020204" pitchFamily="34" charset="0"/>
                <a:cs typeface="Arial" panose="020B0604020202020204" pitchFamily="34" charset="0"/>
              </a:rPr>
              <a:t>Choose key operations with which to experiment; publicize results + &amp; -</a:t>
            </a: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smtClean="0">
              <a:latin typeface="Arial" panose="020B0604020202020204" pitchFamily="34" charset="0"/>
              <a:cs typeface="Arial" panose="020B0604020202020204" pitchFamily="34" charset="0"/>
            </a:endParaRPr>
          </a:p>
          <a:p>
            <a:pPr marL="0" indent="0">
              <a:buNone/>
            </a:pPr>
            <a:endParaRPr lang="en-US" sz="2400" dirty="0" smtClean="0">
              <a:latin typeface="Arial" panose="020B0604020202020204" pitchFamily="34" charset="0"/>
              <a:cs typeface="Arial" panose="020B0604020202020204" pitchFamily="34" charset="0"/>
            </a:endParaRPr>
          </a:p>
          <a:p>
            <a:pPr marL="0" indent="0" algn="ctr">
              <a:buNone/>
            </a:pPr>
            <a:endParaRPr lang="en-US" sz="2400" dirty="0" smtClean="0">
              <a:latin typeface="Arial" panose="020B0604020202020204" pitchFamily="34" charset="0"/>
              <a:cs typeface="Arial" panose="020B0604020202020204" pitchFamily="34" charset="0"/>
            </a:endParaRPr>
          </a:p>
          <a:p>
            <a:pPr marL="0" indent="0" algn="ctr">
              <a:buNone/>
            </a:pPr>
            <a:r>
              <a:rPr lang="en-US" sz="2400" dirty="0" smtClean="0">
                <a:latin typeface="Arial" panose="020B0604020202020204" pitchFamily="34" charset="0"/>
                <a:cs typeface="Arial" panose="020B0604020202020204" pitchFamily="34" charset="0"/>
              </a:rPr>
              <a:t>Innovation, lead by example</a:t>
            </a:r>
          </a:p>
        </p:txBody>
      </p:sp>
      <p:sp>
        <p:nvSpPr>
          <p:cNvPr id="27" name="Down Arrow 26"/>
          <p:cNvSpPr/>
          <p:nvPr/>
        </p:nvSpPr>
        <p:spPr>
          <a:xfrm>
            <a:off x="1905000" y="3136389"/>
            <a:ext cx="762000"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Down Arrow 27"/>
          <p:cNvSpPr/>
          <p:nvPr/>
        </p:nvSpPr>
        <p:spPr>
          <a:xfrm>
            <a:off x="6296689" y="3646093"/>
            <a:ext cx="741621" cy="10267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9625633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3" name="TextBox 2"/>
          <p:cNvSpPr txBox="1"/>
          <p:nvPr/>
        </p:nvSpPr>
        <p:spPr>
          <a:xfrm>
            <a:off x="9085521" y="3750968"/>
            <a:ext cx="3912353" cy="276999"/>
          </a:xfrm>
          <a:prstGeom prst="rect">
            <a:avLst/>
          </a:prstGeom>
          <a:noFill/>
        </p:spPr>
        <p:txBody>
          <a:bodyPr wrap="none" rtlCol="0">
            <a:spAutoFit/>
          </a:bodyPr>
          <a:lstStyle/>
          <a:p>
            <a:r>
              <a:rPr lang="en-US" sz="1200" dirty="0">
                <a:solidFill>
                  <a:schemeClr val="bg1"/>
                </a:solidFill>
              </a:rPr>
              <a:t>https://www.flickr.com/photos/indyplanets/3926147797/</a:t>
            </a:r>
          </a:p>
        </p:txBody>
      </p:sp>
      <p:sp>
        <p:nvSpPr>
          <p:cNvPr id="4" name="TextBox 3"/>
          <p:cNvSpPr txBox="1"/>
          <p:nvPr/>
        </p:nvSpPr>
        <p:spPr>
          <a:xfrm>
            <a:off x="571500" y="1905000"/>
            <a:ext cx="8077200" cy="1569660"/>
          </a:xfrm>
          <a:prstGeom prst="rect">
            <a:avLst/>
          </a:prstGeom>
          <a:noFill/>
        </p:spPr>
        <p:txBody>
          <a:bodyPr wrap="square" rtlCol="0">
            <a:spAutoFit/>
          </a:bodyPr>
          <a:lstStyle/>
          <a:p>
            <a:endParaRPr lang="en-US" sz="2400" dirty="0">
              <a:cs typeface="Arial"/>
            </a:endParaRPr>
          </a:p>
          <a:p>
            <a:endParaRPr lang="en-US" sz="2400" dirty="0">
              <a:cs typeface="Arial"/>
            </a:endParaRPr>
          </a:p>
          <a:p>
            <a:endParaRPr lang="en-US" sz="2400" dirty="0">
              <a:solidFill>
                <a:srgbClr val="000000"/>
              </a:solidFill>
              <a:latin typeface="Arial"/>
              <a:cs typeface="Arial"/>
            </a:endParaRPr>
          </a:p>
          <a:p>
            <a:endParaRPr lang="en-US" sz="2400" dirty="0">
              <a:solidFill>
                <a:srgbClr val="000000"/>
              </a:solidFill>
              <a:latin typeface="Arial"/>
              <a:cs typeface="Arial"/>
            </a:endParaRPr>
          </a:p>
        </p:txBody>
      </p:sp>
      <p:sp>
        <p:nvSpPr>
          <p:cNvPr id="5" name="Title 4"/>
          <p:cNvSpPr>
            <a:spLocks noGrp="1"/>
          </p:cNvSpPr>
          <p:nvPr>
            <p:ph type="title"/>
          </p:nvPr>
        </p:nvSpPr>
        <p:spPr>
          <a:xfrm>
            <a:off x="457200" y="698500"/>
            <a:ext cx="8229600" cy="1143000"/>
          </a:xfrm>
        </p:spPr>
        <p:txBody>
          <a:bodyPr/>
          <a:lstStyle/>
          <a:p>
            <a:r>
              <a:rPr lang="en-US" dirty="0" smtClean="0">
                <a:latin typeface="Arial" panose="020B0604020202020204" pitchFamily="34" charset="0"/>
                <a:cs typeface="Arial" panose="020B0604020202020204" pitchFamily="34" charset="0"/>
              </a:rPr>
              <a:t>Activity</a:t>
            </a:r>
            <a:r>
              <a:rPr lang="en-US" dirty="0" smtClean="0"/>
              <a:t>	</a:t>
            </a:r>
            <a:endParaRPr lang="en-US" dirty="0"/>
          </a:p>
        </p:txBody>
      </p:sp>
      <p:sp>
        <p:nvSpPr>
          <p:cNvPr id="25" name="Content Placeholder 24"/>
          <p:cNvSpPr>
            <a:spLocks noGrp="1"/>
          </p:cNvSpPr>
          <p:nvPr>
            <p:ph idx="1"/>
          </p:nvPr>
        </p:nvSpPr>
        <p:spPr/>
        <p:txBody>
          <a:bodyPr/>
          <a:lstStyle/>
          <a:p>
            <a:pPr>
              <a:buFont typeface="Arial" panose="020B0604020202020204" pitchFamily="34" charset="0"/>
              <a:buChar char="•"/>
            </a:pPr>
            <a:r>
              <a:rPr lang="en-US" sz="2400" dirty="0" smtClean="0">
                <a:latin typeface="Arial" panose="020B0604020202020204" pitchFamily="34" charset="0"/>
                <a:cs typeface="Arial" panose="020B0604020202020204" pitchFamily="34" charset="0"/>
              </a:rPr>
              <a:t>Fear</a:t>
            </a:r>
          </a:p>
          <a:p>
            <a:pPr>
              <a:buFont typeface="Arial" panose="020B0604020202020204" pitchFamily="34" charset="0"/>
              <a:buChar char="•"/>
            </a:pPr>
            <a:r>
              <a:rPr lang="en-US" sz="2400" dirty="0" smtClean="0">
                <a:latin typeface="Arial" panose="020B0604020202020204" pitchFamily="34" charset="0"/>
                <a:cs typeface="Arial" panose="020B0604020202020204" pitchFamily="34" charset="0"/>
              </a:rPr>
              <a:t>Negative consequences</a:t>
            </a:r>
          </a:p>
          <a:p>
            <a:pPr>
              <a:buFont typeface="Arial" panose="020B0604020202020204" pitchFamily="34" charset="0"/>
              <a:buChar char="•"/>
            </a:pPr>
            <a:r>
              <a:rPr lang="en-US" sz="2400" dirty="0" smtClean="0">
                <a:latin typeface="Arial" panose="020B0604020202020204" pitchFamily="34" charset="0"/>
                <a:cs typeface="Arial" panose="020B0604020202020204" pitchFamily="34" charset="0"/>
              </a:rPr>
              <a:t>Embarrassment</a:t>
            </a:r>
          </a:p>
          <a:p>
            <a:pPr>
              <a:buFont typeface="Arial" panose="020B0604020202020204" pitchFamily="34" charset="0"/>
              <a:buChar char="•"/>
            </a:pPr>
            <a:r>
              <a:rPr lang="en-US" sz="2400" dirty="0" smtClean="0">
                <a:latin typeface="Arial" panose="020B0604020202020204" pitchFamily="34" charset="0"/>
                <a:cs typeface="Arial" panose="020B0604020202020204" pitchFamily="34" charset="0"/>
              </a:rPr>
              <a:t>Feel stress when admitting/making mistake</a:t>
            </a:r>
          </a:p>
          <a:p>
            <a:pPr>
              <a:buFont typeface="Arial" panose="020B0604020202020204" pitchFamily="34" charset="0"/>
              <a:buChar char="•"/>
            </a:pPr>
            <a:r>
              <a:rPr lang="en-US" sz="2400" dirty="0" smtClean="0">
                <a:latin typeface="Arial" panose="020B0604020202020204" pitchFamily="34" charset="0"/>
                <a:cs typeface="Arial" panose="020B0604020202020204" pitchFamily="34" charset="0"/>
              </a:rPr>
              <a:t>Concern for what errors might occur</a:t>
            </a:r>
          </a:p>
          <a:p>
            <a:pPr>
              <a:buFont typeface="Arial" panose="020B0604020202020204" pitchFamily="34" charset="0"/>
              <a:buChar char="•"/>
            </a:pPr>
            <a:r>
              <a:rPr lang="en-US" sz="2400" dirty="0" smtClean="0">
                <a:latin typeface="Arial" panose="020B0604020202020204" pitchFamily="34" charset="0"/>
                <a:cs typeface="Arial" panose="020B0604020202020204" pitchFamily="34" charset="0"/>
              </a:rPr>
              <a:t>Advantages for covering up errors</a:t>
            </a:r>
          </a:p>
          <a:p>
            <a:pPr>
              <a:buFont typeface="Arial" panose="020B0604020202020204" pitchFamily="34" charset="0"/>
              <a:buChar char="•"/>
            </a:pPr>
            <a:r>
              <a:rPr lang="en-US" sz="2400" dirty="0" smtClean="0">
                <a:latin typeface="Arial" panose="020B0604020202020204" pitchFamily="34" charset="0"/>
                <a:cs typeface="Arial" panose="020B0604020202020204" pitchFamily="34" charset="0"/>
              </a:rPr>
              <a:t>Why admit when no one will find out</a:t>
            </a:r>
          </a:p>
          <a:p>
            <a:pPr>
              <a:buFont typeface="Arial" panose="020B0604020202020204" pitchFamily="34" charset="0"/>
              <a:buChar char="•"/>
            </a:pPr>
            <a:r>
              <a:rPr lang="en-US" sz="2400" dirty="0" smtClean="0">
                <a:latin typeface="Arial" panose="020B0604020202020204" pitchFamily="34" charset="0"/>
                <a:cs typeface="Arial" panose="020B0604020202020204" pitchFamily="34" charset="0"/>
              </a:rPr>
              <a:t>No point in discussing errors with others</a:t>
            </a:r>
          </a:p>
          <a:p>
            <a:pPr>
              <a:buFont typeface="Arial" panose="020B0604020202020204" pitchFamily="34" charset="0"/>
              <a:buChar char="•"/>
            </a:pPr>
            <a:r>
              <a:rPr lang="en-US" sz="2400" dirty="0" smtClean="0">
                <a:latin typeface="Arial" panose="020B0604020202020204" pitchFamily="34" charset="0"/>
                <a:cs typeface="Arial" panose="020B0604020202020204" pitchFamily="34" charset="0"/>
              </a:rPr>
              <a:t>Admitting is asking for trouble</a:t>
            </a:r>
          </a:p>
          <a:p>
            <a:pPr>
              <a:buFont typeface="Arial" panose="020B0604020202020204" pitchFamily="34" charset="0"/>
              <a:buChar char="•"/>
            </a:pPr>
            <a:r>
              <a:rPr lang="en-US" sz="2400" dirty="0" smtClean="0">
                <a:latin typeface="Arial" panose="020B0604020202020204" pitchFamily="34" charset="0"/>
                <a:cs typeface="Arial" panose="020B0604020202020204" pitchFamily="34" charset="0"/>
              </a:rPr>
              <a:t>Harmful to make errors known to others</a:t>
            </a:r>
          </a:p>
          <a:p>
            <a:pPr marL="0" indent="0">
              <a:buNone/>
            </a:pPr>
            <a:endParaRPr lang="en-US" dirty="0" smtClean="0"/>
          </a:p>
          <a:p>
            <a:pPr marL="0" indent="0">
              <a:buNone/>
            </a:pPr>
            <a:endParaRPr lang="en-US" sz="2400"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dirty="0" smtClean="0"/>
          </a:p>
        </p:txBody>
      </p:sp>
    </p:spTree>
    <p:extLst>
      <p:ext uri="{BB962C8B-B14F-4D97-AF65-F5344CB8AC3E}">
        <p14:creationId xmlns:p14="http://schemas.microsoft.com/office/powerpoint/2010/main" val="907439597"/>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914400"/>
            <a:ext cx="8763000" cy="769441"/>
          </a:xfrm>
          <a:prstGeom prst="rect">
            <a:avLst/>
          </a:prstGeom>
          <a:noFill/>
        </p:spPr>
        <p:txBody>
          <a:bodyPr wrap="square" rtlCol="0">
            <a:spAutoFit/>
          </a:bodyPr>
          <a:lstStyle/>
          <a:p>
            <a:pPr algn="ctr"/>
            <a:r>
              <a:rPr lang="en-US" sz="4400" b="1" dirty="0" smtClean="0"/>
              <a:t>Works of Interest</a:t>
            </a:r>
          </a:p>
        </p:txBody>
      </p:sp>
      <p:sp>
        <p:nvSpPr>
          <p:cNvPr id="3" name="TextBox 2"/>
          <p:cNvSpPr txBox="1"/>
          <p:nvPr/>
        </p:nvSpPr>
        <p:spPr>
          <a:xfrm>
            <a:off x="9130340" y="4778190"/>
            <a:ext cx="216860" cy="9879628"/>
          </a:xfrm>
          <a:prstGeom prst="rect">
            <a:avLst/>
          </a:prstGeom>
          <a:noFill/>
        </p:spPr>
        <p:txBody>
          <a:bodyPr wrap="square" rtlCol="0">
            <a:spAutoFit/>
          </a:bodyPr>
          <a:lstStyle/>
          <a:p>
            <a:r>
              <a:rPr lang="en-US" sz="1200" dirty="0">
                <a:solidFill>
                  <a:schemeClr val="bg1"/>
                </a:solidFill>
              </a:rPr>
              <a:t>https://www.flickr.com/photos/indyplanets/3926147797/</a:t>
            </a:r>
          </a:p>
        </p:txBody>
      </p:sp>
      <p:sp>
        <p:nvSpPr>
          <p:cNvPr id="4" name="TextBox 3"/>
          <p:cNvSpPr txBox="1"/>
          <p:nvPr/>
        </p:nvSpPr>
        <p:spPr>
          <a:xfrm>
            <a:off x="526828" y="1557596"/>
            <a:ext cx="7890577" cy="5685211"/>
          </a:xfrm>
          <a:prstGeom prst="rect">
            <a:avLst/>
          </a:prstGeom>
          <a:noFill/>
        </p:spPr>
        <p:txBody>
          <a:bodyPr wrap="square" rtlCol="0">
            <a:spAutoFit/>
          </a:bodyPr>
          <a:lstStyle/>
          <a:p>
            <a:r>
              <a:rPr lang="en-US" sz="1463" dirty="0">
                <a:cs typeface="Arial"/>
              </a:rPr>
              <a:t>Cannon, Mark D., and Edmondson, Amy C. "Confronting Failure: Antecedents and Consequences of Shared Beliefs About Failure in Organizational Work Groups". </a:t>
            </a:r>
            <a:r>
              <a:rPr lang="en-US" sz="1463" i="1" dirty="0">
                <a:cs typeface="Arial"/>
              </a:rPr>
              <a:t>Journal of Organizational Behavior </a:t>
            </a:r>
            <a:r>
              <a:rPr lang="en-US" sz="1463" dirty="0">
                <a:cs typeface="Arial"/>
              </a:rPr>
              <a:t>22 (2001): 161-177.</a:t>
            </a:r>
          </a:p>
          <a:p>
            <a:endParaRPr lang="en-US" dirty="0">
              <a:cs typeface="Arial"/>
            </a:endParaRPr>
          </a:p>
          <a:p>
            <a:r>
              <a:rPr lang="en-US" sz="1463" dirty="0">
                <a:cs typeface="Arial"/>
              </a:rPr>
              <a:t>Cannon, Mark D., and Edmondson, Amy C. "Failing to Learn and Learning to Fail (Intelligently): How Great Organizations Put Failure to Work to Innovate and Improve". </a:t>
            </a:r>
            <a:r>
              <a:rPr lang="en-US" sz="1463" i="1" dirty="0">
                <a:cs typeface="Arial"/>
              </a:rPr>
              <a:t>Long Range Planning </a:t>
            </a:r>
            <a:r>
              <a:rPr lang="en-US" sz="1463" dirty="0">
                <a:cs typeface="Arial"/>
              </a:rPr>
              <a:t>38 (2005): 299-319.</a:t>
            </a:r>
          </a:p>
          <a:p>
            <a:endParaRPr lang="en-US" dirty="0">
              <a:cs typeface="Arial"/>
            </a:endParaRPr>
          </a:p>
          <a:p>
            <a:r>
              <a:rPr lang="en-US" sz="1463" dirty="0">
                <a:cs typeface="Arial"/>
              </a:rPr>
              <a:t>van Dyck, Cathy, Frese Michael, Baer, Markus, and Sonnentag, Sabine. "Organization Error Management Culture and Its Impact on Performance: A Two-Study Replication". </a:t>
            </a:r>
            <a:r>
              <a:rPr lang="en-US" sz="1463" i="1" dirty="0">
                <a:cs typeface="Arial"/>
              </a:rPr>
              <a:t>Journal of Applied Psychology </a:t>
            </a:r>
            <a:r>
              <a:rPr lang="en-US" sz="1463" dirty="0">
                <a:cs typeface="Arial"/>
              </a:rPr>
              <a:t>90.6 (2005): 1228-1240.</a:t>
            </a:r>
          </a:p>
          <a:p>
            <a:endParaRPr lang="en-US" dirty="0">
              <a:cs typeface="Arial"/>
            </a:endParaRPr>
          </a:p>
          <a:p>
            <a:r>
              <a:rPr lang="en-US" sz="1463" dirty="0">
                <a:cs typeface="Arial"/>
              </a:rPr>
              <a:t>Kish-Gephardt, Jennifer L., Detert, James R., Trevino, Linda K., Edmondson, Amy C. "Silenced by Fear: The Nature, Sources, and Consequences of Fear at Work". </a:t>
            </a:r>
            <a:r>
              <a:rPr lang="en-US" sz="1463" i="1" dirty="0">
                <a:cs typeface="Arial"/>
              </a:rPr>
              <a:t>Organizational Behavior </a:t>
            </a:r>
            <a:r>
              <a:rPr lang="en-US" sz="1463" dirty="0">
                <a:cs typeface="Arial"/>
              </a:rPr>
              <a:t>29 (2009): 136-193.</a:t>
            </a:r>
          </a:p>
          <a:p>
            <a:endParaRPr lang="en-US" dirty="0">
              <a:cs typeface="Arial"/>
            </a:endParaRPr>
          </a:p>
          <a:p>
            <a:r>
              <a:rPr lang="en-US" sz="1463" dirty="0"/>
              <a:t>Tjosvold, Dean, Zi‐you Yu, and Chun Hui. "Team Learning from Mistakes: The Contribution of Cooperative Goals and Problem‐Solving*." </a:t>
            </a:r>
            <a:r>
              <a:rPr lang="en-US" sz="1463" i="1" dirty="0"/>
              <a:t>Journal of Management Studies</a:t>
            </a:r>
            <a:r>
              <a:rPr lang="en-US" sz="1463" dirty="0"/>
              <a:t> 41.7 (2004): 1223-1245.</a:t>
            </a:r>
          </a:p>
          <a:p>
            <a:endParaRPr lang="en-US" dirty="0"/>
          </a:p>
          <a:p>
            <a:endParaRPr lang="en-US" dirty="0"/>
          </a:p>
          <a:p>
            <a:endParaRPr lang="en-US" dirty="0">
              <a:cs typeface="Arial"/>
            </a:endParaRPr>
          </a:p>
          <a:p>
            <a:endParaRPr lang="en-US" dirty="0">
              <a:cs typeface="Arial"/>
            </a:endParaRPr>
          </a:p>
        </p:txBody>
      </p:sp>
    </p:spTree>
    <p:extLst>
      <p:ext uri="{BB962C8B-B14F-4D97-AF65-F5344CB8AC3E}">
        <p14:creationId xmlns:p14="http://schemas.microsoft.com/office/powerpoint/2010/main" val="172974669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914400"/>
            <a:ext cx="8763000" cy="1015663"/>
          </a:xfrm>
          <a:prstGeom prst="rect">
            <a:avLst/>
          </a:prstGeom>
          <a:noFill/>
        </p:spPr>
        <p:txBody>
          <a:bodyPr wrap="square" rtlCol="0">
            <a:spAutoFit/>
          </a:bodyPr>
          <a:lstStyle/>
          <a:p>
            <a:pPr algn="ctr"/>
            <a:r>
              <a:rPr lang="en-US" sz="6000" b="1" dirty="0" smtClean="0"/>
              <a:t>Thank you.</a:t>
            </a:r>
          </a:p>
        </p:txBody>
      </p:sp>
      <p:sp>
        <p:nvSpPr>
          <p:cNvPr id="7" name="TextBox 6"/>
          <p:cNvSpPr txBox="1"/>
          <p:nvPr/>
        </p:nvSpPr>
        <p:spPr>
          <a:xfrm>
            <a:off x="190500" y="2438400"/>
            <a:ext cx="8763000" cy="3093154"/>
          </a:xfrm>
          <a:prstGeom prst="rect">
            <a:avLst/>
          </a:prstGeom>
          <a:noFill/>
        </p:spPr>
        <p:txBody>
          <a:bodyPr wrap="square" rtlCol="0">
            <a:spAutoFit/>
          </a:bodyPr>
          <a:lstStyle/>
          <a:p>
            <a:pPr algn="ctr">
              <a:lnSpc>
                <a:spcPct val="150000"/>
              </a:lnSpc>
            </a:pPr>
            <a:r>
              <a:rPr lang="en-US" sz="2600" b="1" dirty="0" smtClean="0"/>
              <a:t>Damecia Donahue | dnd@wayne.edu</a:t>
            </a:r>
          </a:p>
          <a:p>
            <a:pPr algn="ctr">
              <a:lnSpc>
                <a:spcPct val="150000"/>
              </a:lnSpc>
            </a:pPr>
            <a:r>
              <a:rPr lang="en-US" sz="2600" b="1" dirty="0" smtClean="0"/>
              <a:t>Mike Hawthorne | Mike_Hawthorne@wayne.edu</a:t>
            </a:r>
          </a:p>
          <a:p>
            <a:pPr algn="ctr">
              <a:lnSpc>
                <a:spcPct val="150000"/>
              </a:lnSpc>
            </a:pPr>
            <a:r>
              <a:rPr lang="en-US" sz="2600" b="1" dirty="0" smtClean="0"/>
              <a:t>Mike Priehs | mpriehs@wayne.edu</a:t>
            </a:r>
          </a:p>
          <a:p>
            <a:pPr algn="ctr">
              <a:lnSpc>
                <a:spcPct val="150000"/>
              </a:lnSpc>
            </a:pPr>
            <a:endParaRPr lang="en-US" sz="2600" b="1" dirty="0" smtClean="0"/>
          </a:p>
          <a:p>
            <a:pPr algn="ctr">
              <a:lnSpc>
                <a:spcPct val="150000"/>
              </a:lnSpc>
            </a:pPr>
            <a:r>
              <a:rPr lang="en-US" sz="2600" b="1" dirty="0" smtClean="0"/>
              <a:t>Wayne State University Library System</a:t>
            </a:r>
          </a:p>
        </p:txBody>
      </p:sp>
    </p:spTree>
    <p:extLst>
      <p:ext uri="{BB962C8B-B14F-4D97-AF65-F5344CB8AC3E}">
        <p14:creationId xmlns:p14="http://schemas.microsoft.com/office/powerpoint/2010/main" val="69549699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274320"/>
            <a:ext cx="9144000" cy="6309360"/>
          </a:xfrm>
          <a:prstGeom prst="rect">
            <a:avLst/>
          </a:prstGeom>
        </p:spPr>
      </p:pic>
      <p:pic>
        <p:nvPicPr>
          <p:cNvPr id="3074" name="Picture 5" descr="wayne_foot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1600200"/>
            <a:ext cx="8763000" cy="4247317"/>
          </a:xfrm>
          <a:prstGeom prst="rect">
            <a:avLst/>
          </a:prstGeom>
          <a:noFill/>
        </p:spPr>
        <p:txBody>
          <a:bodyPr wrap="square" rtlCol="0">
            <a:spAutoFit/>
          </a:bodyPr>
          <a:lstStyle/>
          <a:p>
            <a:pPr marL="0" indent="0" algn="ctr">
              <a:buNone/>
            </a:pPr>
            <a:r>
              <a:rPr lang="en-US" sz="5400" b="1" dirty="0">
                <a:solidFill>
                  <a:schemeClr val="bg1"/>
                </a:solidFill>
                <a:effectLst>
                  <a:outerShdw blurRad="38100" dist="38100" dir="2700000" algn="tl">
                    <a:srgbClr val="000000">
                      <a:alpha val="43137"/>
                    </a:srgbClr>
                  </a:outerShdw>
                </a:effectLst>
              </a:rPr>
              <a:t>"a wrong action or statement proceeding from faulty judgment, inadequate knowledge, or inattention."</a:t>
            </a:r>
          </a:p>
        </p:txBody>
      </p:sp>
      <p:sp>
        <p:nvSpPr>
          <p:cNvPr id="7" name="TextBox 6"/>
          <p:cNvSpPr txBox="1"/>
          <p:nvPr/>
        </p:nvSpPr>
        <p:spPr>
          <a:xfrm>
            <a:off x="228600" y="877669"/>
            <a:ext cx="8763000" cy="646331"/>
          </a:xfrm>
          <a:prstGeom prst="rect">
            <a:avLst/>
          </a:prstGeom>
          <a:noFill/>
        </p:spPr>
        <p:txBody>
          <a:bodyPr wrap="square" rtlCol="0">
            <a:spAutoFit/>
          </a:bodyPr>
          <a:lstStyle/>
          <a:p>
            <a:r>
              <a:rPr lang="en-US" sz="36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What’s a Mistake?</a:t>
            </a:r>
          </a:p>
        </p:txBody>
      </p:sp>
      <p:sp>
        <p:nvSpPr>
          <p:cNvPr id="5" name="TextBox 4"/>
          <p:cNvSpPr txBox="1"/>
          <p:nvPr/>
        </p:nvSpPr>
        <p:spPr>
          <a:xfrm>
            <a:off x="2244965" y="5676900"/>
            <a:ext cx="4730269" cy="307777"/>
          </a:xfrm>
          <a:prstGeom prst="rect">
            <a:avLst/>
          </a:prstGeom>
          <a:noFill/>
        </p:spPr>
        <p:txBody>
          <a:bodyPr wrap="none" rtlCol="0">
            <a:spAutoFit/>
          </a:bodyPr>
          <a:lstStyle/>
          <a:p>
            <a:r>
              <a:rPr lang="en-US" sz="1400" dirty="0" smtClean="0">
                <a:solidFill>
                  <a:schemeClr val="bg1"/>
                </a:solidFill>
              </a:rPr>
              <a:t>From http</a:t>
            </a:r>
            <a:r>
              <a:rPr lang="en-US" sz="1400" dirty="0">
                <a:solidFill>
                  <a:schemeClr val="bg1"/>
                </a:solidFill>
              </a:rPr>
              <a:t>://www.merriam-webster.com/dictionary/mistake</a:t>
            </a:r>
          </a:p>
        </p:txBody>
      </p:sp>
      <p:sp>
        <p:nvSpPr>
          <p:cNvPr id="8" name="TextBox 7"/>
          <p:cNvSpPr txBox="1"/>
          <p:nvPr/>
        </p:nvSpPr>
        <p:spPr>
          <a:xfrm>
            <a:off x="4942362" y="6276201"/>
            <a:ext cx="4277838" cy="276999"/>
          </a:xfrm>
          <a:prstGeom prst="rect">
            <a:avLst/>
          </a:prstGeom>
          <a:noFill/>
        </p:spPr>
        <p:txBody>
          <a:bodyPr wrap="none" rtlCol="0">
            <a:spAutoFit/>
          </a:bodyPr>
          <a:lstStyle/>
          <a:p>
            <a:r>
              <a:rPr lang="en-US" sz="1200" dirty="0">
                <a:solidFill>
                  <a:schemeClr val="bg1"/>
                </a:solidFill>
              </a:rPr>
              <a:t>https://www.flickr.com/photos/beansandgrapes/4767515505/</a:t>
            </a:r>
          </a:p>
        </p:txBody>
      </p:sp>
    </p:spTree>
    <p:extLst>
      <p:ext uri="{BB962C8B-B14F-4D97-AF65-F5344CB8AC3E}">
        <p14:creationId xmlns:p14="http://schemas.microsoft.com/office/powerpoint/2010/main" val="252987251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2" name="TextBox 1"/>
          <p:cNvSpPr txBox="1"/>
          <p:nvPr/>
        </p:nvSpPr>
        <p:spPr>
          <a:xfrm>
            <a:off x="3432104" y="1320225"/>
            <a:ext cx="2279791" cy="584775"/>
          </a:xfrm>
          <a:prstGeom prst="rect">
            <a:avLst/>
          </a:prstGeom>
          <a:noFill/>
        </p:spPr>
        <p:txBody>
          <a:bodyPr wrap="none" rtlCol="0">
            <a:spAutoFit/>
          </a:bodyPr>
          <a:lstStyle/>
          <a:p>
            <a:r>
              <a:rPr lang="en-US" sz="3200" b="1" dirty="0" smtClean="0"/>
              <a:t>But First…</a:t>
            </a:r>
            <a:endParaRPr lang="en-US" sz="3200" b="1" dirty="0"/>
          </a:p>
        </p:txBody>
      </p:sp>
      <p:sp>
        <p:nvSpPr>
          <p:cNvPr id="3" name="TextBox 2"/>
          <p:cNvSpPr txBox="1"/>
          <p:nvPr/>
        </p:nvSpPr>
        <p:spPr>
          <a:xfrm>
            <a:off x="1143000" y="2369165"/>
            <a:ext cx="7162800" cy="2431435"/>
          </a:xfrm>
          <a:prstGeom prst="rect">
            <a:avLst/>
          </a:prstGeom>
          <a:noFill/>
        </p:spPr>
        <p:txBody>
          <a:bodyPr wrap="square" rtlCol="0">
            <a:spAutoFit/>
          </a:bodyPr>
          <a:lstStyle/>
          <a:p>
            <a:r>
              <a:rPr lang="en-US" sz="3200" dirty="0" smtClean="0"/>
              <a:t>A</a:t>
            </a:r>
            <a:r>
              <a:rPr lang="en-US" sz="4000" dirty="0" smtClean="0"/>
              <a:t> </a:t>
            </a:r>
            <a:r>
              <a:rPr lang="en-US" sz="4400" b="1" u="sng" dirty="0" smtClean="0">
                <a:hlinkClick r:id="rId5"/>
              </a:rPr>
              <a:t>mistake</a:t>
            </a:r>
            <a:r>
              <a:rPr lang="en-US" sz="4400" dirty="0" smtClean="0"/>
              <a:t> </a:t>
            </a:r>
            <a:r>
              <a:rPr lang="en-US" sz="3200" dirty="0" smtClean="0"/>
              <a:t>from </a:t>
            </a:r>
          </a:p>
          <a:p>
            <a:r>
              <a:rPr lang="en-US" sz="3200" b="1" dirty="0"/>
              <a:t>	</a:t>
            </a:r>
            <a:r>
              <a:rPr lang="en-US" sz="6000" b="1" dirty="0" smtClean="0"/>
              <a:t>Randy Dykhuis </a:t>
            </a:r>
          </a:p>
          <a:p>
            <a:pPr lvl="4"/>
            <a:r>
              <a:rPr lang="en-US" sz="2400" dirty="0" smtClean="0"/>
              <a:t>Executive Director at Midwest Collaborative for Library Services</a:t>
            </a:r>
            <a:endParaRPr lang="en-US" sz="2400" dirty="0"/>
          </a:p>
        </p:txBody>
      </p:sp>
    </p:spTree>
    <p:extLst>
      <p:ext uri="{BB962C8B-B14F-4D97-AF65-F5344CB8AC3E}">
        <p14:creationId xmlns:p14="http://schemas.microsoft.com/office/powerpoint/2010/main" val="385832007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3" name="TextBox 2"/>
          <p:cNvSpPr txBox="1"/>
          <p:nvPr/>
        </p:nvSpPr>
        <p:spPr>
          <a:xfrm>
            <a:off x="990600" y="2514600"/>
            <a:ext cx="7162800" cy="2646878"/>
          </a:xfrm>
          <a:prstGeom prst="rect">
            <a:avLst/>
          </a:prstGeom>
          <a:noFill/>
        </p:spPr>
        <p:txBody>
          <a:bodyPr wrap="square" rtlCol="0">
            <a:spAutoFit/>
          </a:bodyPr>
          <a:lstStyle/>
          <a:p>
            <a:r>
              <a:rPr lang="en-US" sz="5400" b="1" dirty="0" smtClean="0"/>
              <a:t>Sometimes </a:t>
            </a:r>
          </a:p>
          <a:p>
            <a:r>
              <a:rPr lang="en-US" sz="3200" dirty="0"/>
              <a:t>	</a:t>
            </a:r>
            <a:r>
              <a:rPr lang="en-US" sz="3200" dirty="0" smtClean="0"/>
              <a:t>	</a:t>
            </a:r>
            <a:r>
              <a:rPr lang="en-US" sz="4000" dirty="0" smtClean="0"/>
              <a:t>even </a:t>
            </a:r>
            <a:r>
              <a:rPr lang="en-US" sz="4000" b="1" dirty="0" smtClean="0"/>
              <a:t>I</a:t>
            </a:r>
            <a:r>
              <a:rPr lang="en-US" sz="4000" dirty="0" smtClean="0"/>
              <a:t> </a:t>
            </a:r>
            <a:endParaRPr lang="en-US" sz="3200" dirty="0" smtClean="0"/>
          </a:p>
          <a:p>
            <a:r>
              <a:rPr lang="en-US" sz="4000" dirty="0"/>
              <a:t>	</a:t>
            </a:r>
            <a:r>
              <a:rPr lang="en-US" sz="4000" dirty="0" smtClean="0"/>
              <a:t>		make mistakes</a:t>
            </a:r>
          </a:p>
          <a:p>
            <a:r>
              <a:rPr lang="en-US" sz="3200" dirty="0"/>
              <a:t>	</a:t>
            </a:r>
            <a:r>
              <a:rPr lang="en-US" sz="3200" dirty="0" smtClean="0"/>
              <a:t>	</a:t>
            </a:r>
            <a:endParaRPr lang="en-US" sz="2400" dirty="0"/>
          </a:p>
        </p:txBody>
      </p:sp>
    </p:spTree>
    <p:extLst>
      <p:ext uri="{BB962C8B-B14F-4D97-AF65-F5344CB8AC3E}">
        <p14:creationId xmlns:p14="http://schemas.microsoft.com/office/powerpoint/2010/main" val="84035253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1376660"/>
            <a:ext cx="9220200" cy="6014740"/>
          </a:xfrm>
          <a:prstGeom prst="rect">
            <a:avLst/>
          </a:prstGeom>
        </p:spPr>
      </p:pic>
      <p:pic>
        <p:nvPicPr>
          <p:cNvPr id="3074" name="Picture 5" descr="wayne_foot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609600"/>
            <a:ext cx="8763000" cy="769441"/>
          </a:xfrm>
          <a:prstGeom prst="rect">
            <a:avLst/>
          </a:prstGeom>
          <a:noFill/>
        </p:spPr>
        <p:txBody>
          <a:bodyPr wrap="square" rtlCol="0">
            <a:spAutoFit/>
          </a:bodyPr>
          <a:lstStyle/>
          <a:p>
            <a:pPr algn="ctr"/>
            <a:r>
              <a:rPr lang="en-US" sz="4400" b="1" dirty="0" smtClean="0"/>
              <a:t>Team Learning from Mistakes</a:t>
            </a:r>
          </a:p>
        </p:txBody>
      </p:sp>
      <p:sp>
        <p:nvSpPr>
          <p:cNvPr id="3" name="TextBox 2"/>
          <p:cNvSpPr txBox="1"/>
          <p:nvPr/>
        </p:nvSpPr>
        <p:spPr>
          <a:xfrm>
            <a:off x="5943600" y="6248400"/>
            <a:ext cx="3223062" cy="276999"/>
          </a:xfrm>
          <a:prstGeom prst="rect">
            <a:avLst/>
          </a:prstGeom>
          <a:noFill/>
        </p:spPr>
        <p:txBody>
          <a:bodyPr wrap="none" rtlCol="0">
            <a:spAutoFit/>
          </a:bodyPr>
          <a:lstStyle/>
          <a:p>
            <a:r>
              <a:rPr lang="en-US" sz="1200" dirty="0">
                <a:solidFill>
                  <a:schemeClr val="bg1"/>
                </a:solidFill>
              </a:rPr>
              <a:t>https://www.flickr.com/photos/p8/217519226/</a:t>
            </a:r>
          </a:p>
        </p:txBody>
      </p:sp>
    </p:spTree>
    <p:extLst>
      <p:ext uri="{BB962C8B-B14F-4D97-AF65-F5344CB8AC3E}">
        <p14:creationId xmlns:p14="http://schemas.microsoft.com/office/powerpoint/2010/main" val="19952951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914400"/>
            <a:ext cx="8763000" cy="769441"/>
          </a:xfrm>
          <a:prstGeom prst="rect">
            <a:avLst/>
          </a:prstGeom>
          <a:noFill/>
        </p:spPr>
        <p:txBody>
          <a:bodyPr wrap="square" rtlCol="0">
            <a:spAutoFit/>
          </a:bodyPr>
          <a:lstStyle/>
          <a:p>
            <a:pPr algn="ctr"/>
            <a:r>
              <a:rPr lang="en-US" sz="4400" b="1" dirty="0" smtClean="0"/>
              <a:t>Team Learning from Mistakes</a:t>
            </a:r>
          </a:p>
        </p:txBody>
      </p:sp>
      <p:sp>
        <p:nvSpPr>
          <p:cNvPr id="3" name="TextBox 2"/>
          <p:cNvSpPr txBox="1"/>
          <p:nvPr/>
        </p:nvSpPr>
        <p:spPr>
          <a:xfrm>
            <a:off x="5257800" y="6276201"/>
            <a:ext cx="3912353" cy="276999"/>
          </a:xfrm>
          <a:prstGeom prst="rect">
            <a:avLst/>
          </a:prstGeom>
          <a:noFill/>
        </p:spPr>
        <p:txBody>
          <a:bodyPr wrap="none" rtlCol="0">
            <a:spAutoFit/>
          </a:bodyPr>
          <a:lstStyle/>
          <a:p>
            <a:r>
              <a:rPr lang="en-US" sz="1200" dirty="0">
                <a:solidFill>
                  <a:schemeClr val="bg1"/>
                </a:solidFill>
              </a:rPr>
              <a:t>https://www.flickr.com/photos/indyplanets/3926147797/</a:t>
            </a:r>
          </a:p>
        </p:txBody>
      </p:sp>
      <p:sp>
        <p:nvSpPr>
          <p:cNvPr id="4" name="TextBox 3"/>
          <p:cNvSpPr txBox="1"/>
          <p:nvPr/>
        </p:nvSpPr>
        <p:spPr>
          <a:xfrm>
            <a:off x="571500" y="2797076"/>
            <a:ext cx="8077200" cy="2308324"/>
          </a:xfrm>
          <a:prstGeom prst="rect">
            <a:avLst/>
          </a:prstGeom>
          <a:noFill/>
        </p:spPr>
        <p:txBody>
          <a:bodyPr wrap="square" rtlCol="0">
            <a:spAutoFit/>
          </a:bodyPr>
          <a:lstStyle/>
          <a:p>
            <a:pPr algn="ctr" fontAlgn="t"/>
            <a:r>
              <a:rPr lang="en-US" sz="4800" dirty="0" smtClean="0"/>
              <a:t>Blaming Approach</a:t>
            </a:r>
            <a:endParaRPr lang="en-US" sz="2800" dirty="0"/>
          </a:p>
          <a:p>
            <a:pPr algn="ctr" fontAlgn="t"/>
            <a:r>
              <a:rPr lang="en-US" sz="4800" dirty="0"/>
              <a:t>v</a:t>
            </a:r>
            <a:r>
              <a:rPr lang="en-US" sz="4800" dirty="0" smtClean="0"/>
              <a:t>s.</a:t>
            </a:r>
          </a:p>
          <a:p>
            <a:pPr algn="ctr" fontAlgn="t"/>
            <a:r>
              <a:rPr lang="en-US" sz="4800" dirty="0" smtClean="0"/>
              <a:t>Problem Solving Approach</a:t>
            </a:r>
          </a:p>
        </p:txBody>
      </p:sp>
    </p:spTree>
    <p:extLst>
      <p:ext uri="{BB962C8B-B14F-4D97-AF65-F5344CB8AC3E}">
        <p14:creationId xmlns:p14="http://schemas.microsoft.com/office/powerpoint/2010/main" val="253949580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914400"/>
            <a:ext cx="8763000" cy="769441"/>
          </a:xfrm>
          <a:prstGeom prst="rect">
            <a:avLst/>
          </a:prstGeom>
          <a:noFill/>
        </p:spPr>
        <p:txBody>
          <a:bodyPr wrap="square" rtlCol="0">
            <a:spAutoFit/>
          </a:bodyPr>
          <a:lstStyle/>
          <a:p>
            <a:pPr algn="ctr"/>
            <a:r>
              <a:rPr lang="en-US" sz="4400" b="1" dirty="0" smtClean="0"/>
              <a:t>Team Learning from Mistakes</a:t>
            </a:r>
          </a:p>
        </p:txBody>
      </p:sp>
      <p:sp>
        <p:nvSpPr>
          <p:cNvPr id="3" name="TextBox 2"/>
          <p:cNvSpPr txBox="1"/>
          <p:nvPr/>
        </p:nvSpPr>
        <p:spPr>
          <a:xfrm>
            <a:off x="5257800" y="6276201"/>
            <a:ext cx="3912353" cy="276999"/>
          </a:xfrm>
          <a:prstGeom prst="rect">
            <a:avLst/>
          </a:prstGeom>
          <a:noFill/>
        </p:spPr>
        <p:txBody>
          <a:bodyPr wrap="none" rtlCol="0">
            <a:spAutoFit/>
          </a:bodyPr>
          <a:lstStyle/>
          <a:p>
            <a:r>
              <a:rPr lang="en-US" sz="1200" dirty="0">
                <a:solidFill>
                  <a:schemeClr val="bg1"/>
                </a:solidFill>
              </a:rPr>
              <a:t>https://www.flickr.com/photos/indyplanets/3926147797/</a:t>
            </a:r>
          </a:p>
        </p:txBody>
      </p:sp>
      <p:sp>
        <p:nvSpPr>
          <p:cNvPr id="4" name="TextBox 3"/>
          <p:cNvSpPr txBox="1"/>
          <p:nvPr/>
        </p:nvSpPr>
        <p:spPr>
          <a:xfrm>
            <a:off x="571500" y="2797076"/>
            <a:ext cx="8077200" cy="2308324"/>
          </a:xfrm>
          <a:prstGeom prst="rect">
            <a:avLst/>
          </a:prstGeom>
          <a:noFill/>
        </p:spPr>
        <p:txBody>
          <a:bodyPr wrap="square" rtlCol="0">
            <a:spAutoFit/>
          </a:bodyPr>
          <a:lstStyle/>
          <a:p>
            <a:pPr algn="ctr" fontAlgn="t"/>
            <a:r>
              <a:rPr lang="en-US" sz="4800" dirty="0" smtClean="0"/>
              <a:t>Cooperative Goals</a:t>
            </a:r>
          </a:p>
          <a:p>
            <a:pPr algn="ctr" fontAlgn="t"/>
            <a:r>
              <a:rPr lang="en-US" sz="4800" dirty="0" smtClean="0"/>
              <a:t>vs.</a:t>
            </a:r>
          </a:p>
          <a:p>
            <a:pPr algn="ctr" fontAlgn="t"/>
            <a:r>
              <a:rPr lang="en-US" sz="4800" dirty="0" smtClean="0"/>
              <a:t>Competitive Goals</a:t>
            </a:r>
          </a:p>
        </p:txBody>
      </p:sp>
    </p:spTree>
    <p:extLst>
      <p:ext uri="{BB962C8B-B14F-4D97-AF65-F5344CB8AC3E}">
        <p14:creationId xmlns:p14="http://schemas.microsoft.com/office/powerpoint/2010/main" val="310501763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ayne_footer.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483350"/>
            <a:ext cx="9144000"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5" name="Picture 6" descr="wayne_header.gif"/>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9144000" cy="66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6" name="TextBox 10"/>
          <p:cNvSpPr txBox="1">
            <a:spLocks noChangeArrowheads="1"/>
          </p:cNvSpPr>
          <p:nvPr/>
        </p:nvSpPr>
        <p:spPr bwMode="auto">
          <a:xfrm>
            <a:off x="76200" y="6553200"/>
            <a:ext cx="640080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100" dirty="0" smtClean="0">
                <a:solidFill>
                  <a:schemeClr val="bg1"/>
                </a:solidFill>
                <a:latin typeface="Arial" charset="0"/>
                <a:cs typeface="Arial" charset="0"/>
              </a:rPr>
              <a:t>2014 Michigan Library Association Annual Conference | October 15 – 17, 2014 | Grand Rapids, MI</a:t>
            </a:r>
            <a:endParaRPr lang="en-US" sz="1100" dirty="0">
              <a:solidFill>
                <a:schemeClr val="bg1"/>
              </a:solidFill>
              <a:latin typeface="Arial" charset="0"/>
              <a:cs typeface="Arial" charset="0"/>
            </a:endParaRPr>
          </a:p>
        </p:txBody>
      </p:sp>
      <p:sp>
        <p:nvSpPr>
          <p:cNvPr id="6" name="TextBox 5"/>
          <p:cNvSpPr txBox="1"/>
          <p:nvPr/>
        </p:nvSpPr>
        <p:spPr>
          <a:xfrm>
            <a:off x="228600" y="609600"/>
            <a:ext cx="8763000" cy="769441"/>
          </a:xfrm>
          <a:prstGeom prst="rect">
            <a:avLst/>
          </a:prstGeom>
          <a:noFill/>
        </p:spPr>
        <p:txBody>
          <a:bodyPr wrap="square" rtlCol="0">
            <a:spAutoFit/>
          </a:bodyPr>
          <a:lstStyle/>
          <a:p>
            <a:pPr algn="ctr"/>
            <a:r>
              <a:rPr lang="en-US" sz="4400" b="1" dirty="0" smtClean="0"/>
              <a:t>Testing the Hypothesis</a:t>
            </a:r>
          </a:p>
        </p:txBody>
      </p:sp>
      <p:sp>
        <p:nvSpPr>
          <p:cNvPr id="3" name="TextBox 2"/>
          <p:cNvSpPr txBox="1"/>
          <p:nvPr/>
        </p:nvSpPr>
        <p:spPr>
          <a:xfrm>
            <a:off x="5257800" y="6276201"/>
            <a:ext cx="3912353" cy="276999"/>
          </a:xfrm>
          <a:prstGeom prst="rect">
            <a:avLst/>
          </a:prstGeom>
          <a:noFill/>
        </p:spPr>
        <p:txBody>
          <a:bodyPr wrap="none" rtlCol="0">
            <a:spAutoFit/>
          </a:bodyPr>
          <a:lstStyle/>
          <a:p>
            <a:r>
              <a:rPr lang="en-US" sz="1200" dirty="0">
                <a:solidFill>
                  <a:schemeClr val="bg1"/>
                </a:solidFill>
              </a:rPr>
              <a:t>https://www.flickr.com/photos/indyplanets/3926147797/</a:t>
            </a:r>
          </a:p>
        </p:txBody>
      </p:sp>
      <p:sp>
        <p:nvSpPr>
          <p:cNvPr id="4" name="TextBox 3"/>
          <p:cNvSpPr txBox="1"/>
          <p:nvPr/>
        </p:nvSpPr>
        <p:spPr>
          <a:xfrm>
            <a:off x="571500" y="1474887"/>
            <a:ext cx="8077200" cy="5078313"/>
          </a:xfrm>
          <a:prstGeom prst="rect">
            <a:avLst/>
          </a:prstGeom>
          <a:noFill/>
        </p:spPr>
        <p:txBody>
          <a:bodyPr wrap="square" rtlCol="0">
            <a:spAutoFit/>
          </a:bodyPr>
          <a:lstStyle/>
          <a:p>
            <a:pPr marL="914400" indent="-914400" fontAlgn="t">
              <a:buFont typeface="+mj-lt"/>
              <a:buAutoNum type="arabicPeriod"/>
            </a:pPr>
            <a:r>
              <a:rPr lang="en-US" sz="3600" dirty="0" smtClean="0"/>
              <a:t>A blaming approach reduces team learning from mistakes</a:t>
            </a:r>
          </a:p>
          <a:p>
            <a:pPr marL="914400" indent="-914400" fontAlgn="t">
              <a:buFont typeface="+mj-lt"/>
              <a:buAutoNum type="arabicPeriod"/>
            </a:pPr>
            <a:r>
              <a:rPr lang="en-US" sz="3600" dirty="0" smtClean="0"/>
              <a:t>A problem solving approach promotes team learning from mistakes</a:t>
            </a:r>
          </a:p>
          <a:p>
            <a:pPr marL="914400" indent="-914400" fontAlgn="t">
              <a:buFont typeface="+mj-lt"/>
              <a:buAutoNum type="arabicPeriod"/>
            </a:pPr>
            <a:r>
              <a:rPr lang="en-US" sz="3600" dirty="0" smtClean="0"/>
              <a:t>Cooperative goals facilitate team problem solving</a:t>
            </a:r>
          </a:p>
          <a:p>
            <a:pPr marL="914400" indent="-914400" fontAlgn="t">
              <a:buFont typeface="+mj-lt"/>
              <a:buAutoNum type="arabicPeriod"/>
            </a:pPr>
            <a:r>
              <a:rPr lang="en-US" sz="3600" dirty="0" smtClean="0"/>
              <a:t>Competitive goals induce blaming within teams</a:t>
            </a:r>
          </a:p>
        </p:txBody>
      </p:sp>
      <p:sp>
        <p:nvSpPr>
          <p:cNvPr id="2" name="TextBox 1"/>
          <p:cNvSpPr txBox="1"/>
          <p:nvPr/>
        </p:nvSpPr>
        <p:spPr>
          <a:xfrm>
            <a:off x="7153379" y="1143000"/>
            <a:ext cx="1838965" cy="369332"/>
          </a:xfrm>
          <a:prstGeom prst="rect">
            <a:avLst/>
          </a:prstGeom>
          <a:noFill/>
        </p:spPr>
        <p:txBody>
          <a:bodyPr wrap="none" rtlCol="0">
            <a:spAutoFit/>
          </a:bodyPr>
          <a:lstStyle/>
          <a:p>
            <a:r>
              <a:rPr lang="en-US" dirty="0" smtClean="0"/>
              <a:t>(Tjosvold, 2004)</a:t>
            </a:r>
            <a:endParaRPr lang="en-US" dirty="0"/>
          </a:p>
        </p:txBody>
      </p:sp>
    </p:spTree>
    <p:extLst>
      <p:ext uri="{BB962C8B-B14F-4D97-AF65-F5344CB8AC3E}">
        <p14:creationId xmlns:p14="http://schemas.microsoft.com/office/powerpoint/2010/main" val="364099178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94093E96753B44A9B1F50FA0359B482" ma:contentTypeVersion="0" ma:contentTypeDescription="Create a new document." ma:contentTypeScope="" ma:versionID="9b4adc8819cf31bc71c5024bf7ba2d7f">
  <xsd:schema xmlns:xsd="http://www.w3.org/2001/XMLSchema" xmlns:xs="http://www.w3.org/2001/XMLSchema" xmlns:p="http://schemas.microsoft.com/office/2006/metadata/properties" targetNamespace="http://schemas.microsoft.com/office/2006/metadata/properties" ma:root="true" ma:fieldsID="8ae749b7b36fb9fc5cdd7492c7ca35a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77E9B16-F246-49D0-ACA2-DF14D2F06185}">
  <ds:schemaRefs>
    <ds:schemaRef ds:uri="http://schemas.microsoft.com/sharepoint/v3/contenttype/forms"/>
  </ds:schemaRefs>
</ds:datastoreItem>
</file>

<file path=customXml/itemProps2.xml><?xml version="1.0" encoding="utf-8"?>
<ds:datastoreItem xmlns:ds="http://schemas.openxmlformats.org/officeDocument/2006/customXml" ds:itemID="{C0C0AA2F-5579-48EC-81D9-88BAF4DCFF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6D4D2D0-47E0-49F3-B6BD-05BE643FDD1D}">
  <ds:schemaRefs>
    <ds:schemaRef ds:uri="http://schemas.openxmlformats.org/package/2006/metadata/core-properties"/>
    <ds:schemaRef ds:uri="http://schemas.microsoft.com/office/infopath/2007/PartnerControls"/>
    <ds:schemaRef ds:uri="http://purl.org/dc/dcmitype/"/>
    <ds:schemaRef ds:uri="http://purl.org/dc/terms/"/>
    <ds:schemaRef ds:uri="http://schemas.microsoft.com/office/2006/documentManagement/types"/>
    <ds:schemaRef ds:uri="http://schemas.microsoft.com/office/2006/metadata/propertie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10129</TotalTime>
  <Words>2421</Words>
  <Application>Microsoft Office PowerPoint</Application>
  <PresentationFormat>On-screen Show (4:3)</PresentationFormat>
  <Paragraphs>397</Paragraphs>
  <Slides>29</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ＭＳ Ｐゴシック</vt:lpstr>
      <vt:lpstr>Arial</vt:lpstr>
      <vt:lpstr>Calibri</vt:lpstr>
      <vt:lpstr>Courier New</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Error Management Culture </vt:lpstr>
      <vt:lpstr>PowerPoint Presentation</vt:lpstr>
      <vt:lpstr>Technical Barriers (embedded in technical systems)</vt:lpstr>
      <vt:lpstr>Technical Barriers (embedded in technical systems)</vt:lpstr>
      <vt:lpstr>Technical Barriers (embedded in technical systems)</vt:lpstr>
      <vt:lpstr>Social Barriers (embedded in social systems)</vt:lpstr>
      <vt:lpstr>Social Barriers (embedded in social systems)</vt:lpstr>
      <vt:lpstr>Social Barriers (embedded in social systems)</vt:lpstr>
      <vt:lpstr>Activity </vt:lpstr>
      <vt:lpstr>PowerPoint Presentation</vt:lpstr>
      <vt:lpstr>PowerPoint Presentation</vt:lpstr>
    </vt:vector>
  </TitlesOfParts>
  <Company>Wayne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tkrupka</dc:creator>
  <cp:lastModifiedBy>Michael Priehs</cp:lastModifiedBy>
  <cp:revision>384</cp:revision>
  <dcterms:created xsi:type="dcterms:W3CDTF">2008-01-24T13:12:38Z</dcterms:created>
  <dcterms:modified xsi:type="dcterms:W3CDTF">2015-01-20T17:05:35Z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0x010100594093E96753B44A9B1F50FA0359B482</vt:lpwstr>
  </property>
  <property fmtid="{D5CDD505-2E9C-101B-9397-08002B2CF9AE}" pid="3" name="IsMyDocuments">
    <vt:bool>true</vt:bool>
  </property>
</Properties>
</file>