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3EA5F-1B75-41C1-A5C2-D8BB8152D964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E20C2-3E2E-45C9-A110-9934FCCD0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68C79D9-798B-42E4-81F5-DDB25F620DF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40F6539-560E-43B7-B610-7527989FE735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73FD242-BEF6-4CD6-98C8-18DCBEB86392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219200"/>
            <a:ext cx="9144000" cy="2286000"/>
          </a:xfrm>
          <a:prstGeom prst="rect">
            <a:avLst/>
          </a:prstGeom>
          <a:solidFill>
            <a:schemeClr val="bg1">
              <a:lumMod val="6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177" y="5952744"/>
            <a:ext cx="1127760" cy="90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1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6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gradFill flip="none" rotWithShape="1">
            <a:gsLst>
              <a:gs pos="55000">
                <a:schemeClr val="bg1">
                  <a:lumMod val="65000"/>
                </a:schemeClr>
              </a:gs>
              <a:gs pos="13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771" y="5952744"/>
            <a:ext cx="1127760" cy="90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67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0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2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7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2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98DEF-5652-4AC4-A236-77455490847C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75802-66DB-474C-B56B-368FF60E0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copyright.net/" TargetMode="External"/><Relationship Id="rId7" Type="http://schemas.openxmlformats.org/officeDocument/2006/relationships/hyperlink" Target="http://copyright.wayne.edu/" TargetMode="External"/><Relationship Id="rId2" Type="http://schemas.openxmlformats.org/officeDocument/2006/relationships/hyperlink" Target="http://www.copyrigh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pyright.com/" TargetMode="External"/><Relationship Id="rId5" Type="http://schemas.openxmlformats.org/officeDocument/2006/relationships/hyperlink" Target="http://www.arl.org/focus-areas/copyright-ip/fair-use/code-of-best-practices" TargetMode="External"/><Relationship Id="rId4" Type="http://schemas.openxmlformats.org/officeDocument/2006/relationships/hyperlink" Target="http://www.librarycopyrightalliance.org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mpriehs@wayne.edu" TargetMode="External"/><Relationship Id="rId2" Type="http://schemas.openxmlformats.org/officeDocument/2006/relationships/hyperlink" Target="http://copyright.wayne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305800" cy="14700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4900" b="1" smtClean="0"/>
              <a:t>Copyright</a:t>
            </a:r>
            <a:br>
              <a:rPr lang="en-US" altLang="en-US" sz="4900" b="1" smtClean="0"/>
            </a:br>
            <a:r>
              <a:rPr lang="en-US" altLang="en-US" sz="2900" b="1" smtClean="0"/>
              <a:t>What Library Workers Should Know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04800" y="3657600"/>
            <a:ext cx="8686800" cy="3200400"/>
          </a:xfrm>
        </p:spPr>
        <p:txBody>
          <a:bodyPr/>
          <a:lstStyle/>
          <a:p>
            <a:pPr algn="r" eaLnBrk="1" hangingPunct="1"/>
            <a:r>
              <a:rPr lang="en-US" altLang="en-US" sz="2000" b="1" smtClean="0">
                <a:solidFill>
                  <a:schemeClr val="tx1"/>
                </a:solidFill>
              </a:rPr>
              <a:t>Michael Priehs</a:t>
            </a:r>
          </a:p>
          <a:p>
            <a:pPr algn="r" eaLnBrk="1" hangingPunct="1"/>
            <a:r>
              <a:rPr lang="en-US" altLang="en-US" sz="2000" b="1" smtClean="0">
                <a:solidFill>
                  <a:schemeClr val="tx1"/>
                </a:solidFill>
              </a:rPr>
              <a:t>Coordinator for Scholarly Communications &amp; Copyright</a:t>
            </a:r>
          </a:p>
          <a:p>
            <a:pPr algn="r" eaLnBrk="1" hangingPunct="1"/>
            <a:r>
              <a:rPr lang="en-US" altLang="en-US" sz="2000" b="1" smtClean="0">
                <a:solidFill>
                  <a:schemeClr val="tx1"/>
                </a:solidFill>
              </a:rPr>
              <a:t>Wayne State University Library System</a:t>
            </a:r>
          </a:p>
          <a:p>
            <a:pPr algn="r" eaLnBrk="1" hangingPunct="1"/>
            <a:endParaRPr lang="en-US" altLang="en-US" sz="1600" b="1" smtClean="0">
              <a:solidFill>
                <a:schemeClr val="tx1"/>
              </a:solidFill>
            </a:endParaRPr>
          </a:p>
          <a:p>
            <a:pPr algn="l" eaLnBrk="1" hangingPunct="1"/>
            <a:endParaRPr lang="en-US" altLang="en-US" sz="1600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altLang="en-US" sz="1800" b="1" smtClean="0">
                <a:solidFill>
                  <a:schemeClr val="tx1"/>
                </a:solidFill>
              </a:rPr>
              <a:t>Lake Effects</a:t>
            </a:r>
          </a:p>
          <a:p>
            <a:pPr algn="l" eaLnBrk="1" hangingPunct="1"/>
            <a:r>
              <a:rPr lang="en-US" altLang="en-US" sz="1800" b="1" smtClean="0">
                <a:solidFill>
                  <a:schemeClr val="tx1"/>
                </a:solidFill>
              </a:rPr>
              <a:t>November 21, 2013</a:t>
            </a:r>
          </a:p>
          <a:p>
            <a:pPr algn="l" eaLnBrk="1" hangingPunct="1"/>
            <a:r>
              <a:rPr lang="en-US" altLang="en-US" sz="1800" b="1" smtClean="0">
                <a:solidFill>
                  <a:schemeClr val="tx1"/>
                </a:solidFill>
              </a:rPr>
              <a:t>National Network of Libraries of Medicine </a:t>
            </a:r>
          </a:p>
          <a:p>
            <a:pPr algn="l" eaLnBrk="1" hangingPunct="1"/>
            <a:r>
              <a:rPr lang="en-US" altLang="en-US" sz="1800" b="1" smtClean="0">
                <a:solidFill>
                  <a:schemeClr val="tx1"/>
                </a:solidFill>
              </a:rPr>
              <a:t>Greater Midwest Region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04800" y="42863"/>
            <a:ext cx="21336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900" b="1">
                <a:latin typeface="Arial Black" pitchFamily="34" charset="0"/>
              </a:rPr>
              <a:t>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2667000" y="0"/>
            <a:ext cx="63785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http://digitalcommons.wayne.edu/libsp/72/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3424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Not Protected?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Works not fixed in a tangible form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Ideas, facts, or data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Titles, names, or slogans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Works of the U.S. Government</a:t>
            </a:r>
          </a:p>
          <a:p>
            <a:pPr eaLnBrk="1" hangingPunct="1"/>
            <a:r>
              <a:rPr lang="en-US" altLang="en-US" smtClean="0">
                <a:latin typeface="Arial" charset="0"/>
                <a:cs typeface="Arial" charset="0"/>
              </a:rPr>
              <a:t>Works in the Public Domain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682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Public Domain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mtClean="0"/>
              <a:t>Works created in certain time periods are no longer protected by copyright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/>
              <a:t>Published prior to 1923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/>
              <a:t>Published between 1923 and 1963 without copyright notice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mtClean="0"/>
              <a:t>Published between 1923 and 1963 with copyright notice on work and not renewed 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32871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History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5918200" cy="4038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en-US" sz="3000" smtClean="0"/>
              <a:t>Duration of copyright protection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3000" smtClean="0"/>
          </a:p>
          <a:p>
            <a:pPr marL="0" indent="0" eaLnBrk="1" hangingPunct="1">
              <a:buFont typeface="Arial" charset="0"/>
              <a:buNone/>
            </a:pPr>
            <a:r>
              <a:rPr lang="en-US" altLang="en-US" sz="3000" smtClean="0"/>
              <a:t>1790: 14 years + 14 years renewal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3000" smtClean="0"/>
              <a:t>1831: 28 years + 14 years renewal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3000" smtClean="0"/>
              <a:t>1909: 28 years + 28 years renewal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3000" smtClean="0"/>
              <a:t>1978: Life of author + 50 years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3000" smtClean="0"/>
              <a:t>1998: Life of author + 70 years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55125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mtClean="0"/>
              <a:t>Copyright Act of 1976, 17 U.S.C. § 107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altLang="en-US" smtClean="0"/>
              <a:t>A doctrine, developed through a substantial number of court decisions, that considers various purposes for which the reproduction of a work may be considered “fair”.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1621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en-US" altLang="en-US" sz="3200" smtClean="0"/>
              <a:t>Criticism</a:t>
            </a:r>
          </a:p>
          <a:p>
            <a:pPr lvl="2" eaLnBrk="1" hangingPunct="1"/>
            <a:r>
              <a:rPr lang="en-US" altLang="en-US" sz="3200" smtClean="0"/>
              <a:t>Comment</a:t>
            </a:r>
          </a:p>
          <a:p>
            <a:pPr lvl="2" eaLnBrk="1" hangingPunct="1"/>
            <a:r>
              <a:rPr lang="en-US" altLang="en-US" sz="3200" smtClean="0"/>
              <a:t>News Reporting</a:t>
            </a:r>
          </a:p>
          <a:p>
            <a:pPr lvl="2" eaLnBrk="1" hangingPunct="1"/>
            <a:r>
              <a:rPr lang="en-US" altLang="en-US" sz="3200" smtClean="0"/>
              <a:t>Teaching</a:t>
            </a:r>
          </a:p>
          <a:p>
            <a:pPr lvl="2" eaLnBrk="1" hangingPunct="1"/>
            <a:r>
              <a:rPr lang="en-US" altLang="en-US" sz="3200" smtClean="0"/>
              <a:t>Scholarship</a:t>
            </a:r>
          </a:p>
          <a:p>
            <a:pPr lvl="2" eaLnBrk="1" hangingPunct="1"/>
            <a:r>
              <a:rPr lang="en-US" altLang="en-US" sz="3200" smtClean="0"/>
              <a:t>Research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290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dirty="0" smtClean="0">
                <a:ea typeface="+mn-ea"/>
              </a:rPr>
              <a:t>Section 107 describes four factors to be considered in determining fair use: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4000" dirty="0" smtClean="0">
              <a:ea typeface="+mn-ea"/>
            </a:endParaRPr>
          </a:p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smtClean="0">
                <a:ea typeface="+mn-ea"/>
              </a:rPr>
              <a:t>The purpose and character of the use</a:t>
            </a:r>
          </a:p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smtClean="0">
                <a:ea typeface="+mn-ea"/>
              </a:rPr>
              <a:t>The nature of the copyrighted work</a:t>
            </a:r>
          </a:p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smtClean="0">
                <a:ea typeface="+mn-ea"/>
              </a:rPr>
              <a:t>The amount and substantiality of the portion used</a:t>
            </a:r>
          </a:p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smtClean="0">
                <a:ea typeface="+mn-ea"/>
              </a:rPr>
              <a:t>The effect of the use upon the potential market of the copyrighted work</a:t>
            </a:r>
            <a:endParaRPr lang="en-US" sz="4000" dirty="0">
              <a:ea typeface="+mn-ea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519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 rtlCol="0">
            <a:normAutofit fontScale="85000" lnSpcReduction="10000"/>
          </a:bodyPr>
          <a:lstStyle/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4000" dirty="0" smtClean="0">
                <a:ea typeface="+mn-ea"/>
              </a:rPr>
              <a:t>The purpose and character of the use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43434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+mn-cs"/>
              </a:rPr>
              <a:t>Weighs in Favor of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Nonprofit Educational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Teaching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Research or Scholarship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Criticism, Comment, News Reporting or Parody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Transformative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Personal Study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Use is necessary to achieve your intended educational purpose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9225" y="2133600"/>
            <a:ext cx="3686175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Weighs Against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Commercial Activity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Profiting from Use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Entertainment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Non-transformative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For Publication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For Public Distribution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Use exceeds intended educational purpose</a:t>
            </a:r>
          </a:p>
        </p:txBody>
      </p:sp>
    </p:spTree>
    <p:extLst>
      <p:ext uri="{BB962C8B-B14F-4D97-AF65-F5344CB8AC3E}">
        <p14:creationId xmlns:p14="http://schemas.microsoft.com/office/powerpoint/2010/main" val="4974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 rtlCol="0">
            <a:normAutofit fontScale="85000" lnSpcReduction="10000"/>
          </a:bodyPr>
          <a:lstStyle/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4000" dirty="0">
                <a:ea typeface="+mn-ea"/>
              </a:rPr>
              <a:t>The nature of the copyrighted work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43434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+mn-cs"/>
              </a:rPr>
              <a:t>Weighs in Favor of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Published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Factual or nonfiction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Important to educational objectives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9225" y="2133600"/>
            <a:ext cx="368617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Weighs Against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Unpublished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Highly creative work (art, music, novels, films, plays, poetry, fiction)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Consumable work (workbook, test)</a:t>
            </a:r>
          </a:p>
        </p:txBody>
      </p:sp>
    </p:spTree>
    <p:extLst>
      <p:ext uri="{BB962C8B-B14F-4D97-AF65-F5344CB8AC3E}">
        <p14:creationId xmlns:p14="http://schemas.microsoft.com/office/powerpoint/2010/main" val="924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 rtlCol="0">
            <a:normAutofit fontScale="62500" lnSpcReduction="20000"/>
          </a:bodyPr>
          <a:lstStyle/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4000" dirty="0">
                <a:ea typeface="+mn-ea"/>
              </a:rPr>
              <a:t>A</a:t>
            </a:r>
            <a:r>
              <a:rPr lang="en-US" sz="4000" dirty="0" smtClean="0">
                <a:ea typeface="+mn-ea"/>
              </a:rPr>
              <a:t>mount </a:t>
            </a:r>
            <a:r>
              <a:rPr lang="en-US" sz="4000" dirty="0">
                <a:ea typeface="+mn-ea"/>
              </a:rPr>
              <a:t>and substantiality of the portion used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43434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+mn-cs"/>
              </a:rPr>
              <a:t>Weighs in Favor of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Small portion of work used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Portion used is not central or significant to entire work as a whole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Amount taken is narrowly tailored to educational purpose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5229225" y="2133600"/>
            <a:ext cx="3686175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Weighs Against Fair Use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</a:pPr>
            <a:r>
              <a:rPr lang="en-US" altLang="en-US" sz="2000"/>
              <a:t>Large portion or entire work used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/>
              <a:t>Portion used is central or “heart of work”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/>
              <a:t>Amount taken is more than necessary for criticism, comment, research, or subject being taught</a:t>
            </a:r>
          </a:p>
        </p:txBody>
      </p:sp>
    </p:spTree>
    <p:extLst>
      <p:ext uri="{BB962C8B-B14F-4D97-AF65-F5344CB8AC3E}">
        <p14:creationId xmlns:p14="http://schemas.microsoft.com/office/powerpoint/2010/main" val="21009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 rtlCol="0">
            <a:normAutofit fontScale="70000" lnSpcReduction="20000"/>
          </a:bodyPr>
          <a:lstStyle/>
          <a:p>
            <a:pPr marL="857250" indent="-7429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4000" dirty="0">
                <a:ea typeface="+mn-ea"/>
              </a:rPr>
              <a:t>E</a:t>
            </a:r>
            <a:r>
              <a:rPr lang="en-US" sz="4000" dirty="0" smtClean="0">
                <a:ea typeface="+mn-ea"/>
              </a:rPr>
              <a:t>ffect </a:t>
            </a:r>
            <a:r>
              <a:rPr lang="en-US" sz="4000" dirty="0">
                <a:ea typeface="+mn-ea"/>
              </a:rPr>
              <a:t>of the use upon the potential </a:t>
            </a:r>
            <a:r>
              <a:rPr lang="en-US" sz="4000" dirty="0" smtClean="0">
                <a:ea typeface="+mn-ea"/>
              </a:rPr>
              <a:t>market</a:t>
            </a:r>
            <a:endParaRPr lang="en-US" sz="4000" dirty="0">
              <a:ea typeface="+mn-ea"/>
            </a:endParaRP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4343400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+mn-lt"/>
                <a:cs typeface="+mn-cs"/>
              </a:rPr>
              <a:t>Weighs in Favor of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No significant effect on market or potential market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Use stimulates market for original work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No longer in print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Licensing unavailable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Few copies made or distributed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User owns lawfully acquired copy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Restricted access (to students)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9225" y="2133600"/>
            <a:ext cx="3686175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0000"/>
                </a:solidFill>
                <a:latin typeface="+mn-lt"/>
                <a:cs typeface="+mn-cs"/>
              </a:rPr>
              <a:t>Weighs Against Fair Use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Significantly impairs market or potential market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Licensing available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Numerous copies made or distributed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Repeated or long term use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User does not own lawfully acquired copy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n-lt"/>
                <a:cs typeface="+mn-cs"/>
              </a:rPr>
              <a:t>Unrestricted access</a:t>
            </a:r>
          </a:p>
        </p:txBody>
      </p:sp>
    </p:spTree>
    <p:extLst>
      <p:ext uri="{BB962C8B-B14F-4D97-AF65-F5344CB8AC3E}">
        <p14:creationId xmlns:p14="http://schemas.microsoft.com/office/powerpoint/2010/main" val="368320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Copyright Defined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Public Domain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Fair Use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Licensing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Interlibrary Loan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Recent Copyright Cases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r>
              <a:rPr lang="en-US" altLang="en-US" sz="2400" b="1" smtClean="0"/>
              <a:t>Copyright @ Wayne State University Library System</a:t>
            </a:r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endParaRPr lang="en-US" altLang="en-US" sz="2400" b="1" smtClean="0"/>
          </a:p>
          <a:p>
            <a:pPr marL="457200" indent="-457200" eaLnBrk="1" hangingPunct="1">
              <a:buFont typeface="Segoe UI Semibold" pitchFamily="34" charset="0"/>
              <a:buAutoNum type="arabicParenR"/>
            </a:pPr>
            <a:endParaRPr lang="en-US" altLang="en-US" sz="2400" b="1" smtClean="0"/>
          </a:p>
          <a:p>
            <a:pPr marL="857250" lvl="1" indent="-457200" eaLnBrk="1" hangingPunct="1">
              <a:buFont typeface="Segoe UI Semibold" pitchFamily="34" charset="0"/>
              <a:buAutoNum type="arabicParenR"/>
            </a:pPr>
            <a:endParaRPr lang="en-US" altLang="en-US" sz="2000" b="1" smtClean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956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Published in January 2012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best practices were devised specifically by and for the academic and research library community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Enhances the ability of libraries to rely on fair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By documenting the views of the library community, drawn from actual practices and experiences of the community itself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566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/>
            </a:pPr>
            <a:r>
              <a:rPr lang="en-US" altLang="en-US" smtClean="0"/>
              <a:t>It is fair use to make appropriately tailored course-related content available to enrolled students via digital networks.</a:t>
            </a: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330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2"/>
            </a:pPr>
            <a:r>
              <a:rPr lang="en-US" altLang="en-US" smtClean="0"/>
              <a:t>It is fair use for a library to use appropriate selections from collection materials to increase public awareness and engagement with these collections and to promote new scholarship drawing on them.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3953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3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3"/>
            </a:pPr>
            <a:r>
              <a:rPr lang="en-US" altLang="en-US" smtClean="0"/>
              <a:t>It is fair use to make digital copies of collection items that are likely to deteriorate, or that exist only in difficult-to-access formats, for purposes of preservation, and to make those copies available as surrogates for fragile or otherwise inaccessible materials.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8811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3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4"/>
            </a:pPr>
            <a:r>
              <a:rPr lang="en-US" altLang="en-US" smtClean="0"/>
              <a:t>It is fair use to create digital versions of a library’s special collections and archives and to make these versions electronically accessible in appropriate contexts.</a:t>
            </a: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8520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5"/>
            </a:pPr>
            <a:endParaRPr lang="en-US" altLang="en-US" sz="3000" smtClean="0"/>
          </a:p>
          <a:p>
            <a:pPr marL="514350" indent="-514350" eaLnBrk="1" hangingPunct="1">
              <a:buFont typeface="Segoe UI Semibold" pitchFamily="34" charset="0"/>
              <a:buAutoNum type="arabicPeriod" startAt="5"/>
            </a:pPr>
            <a:r>
              <a:rPr lang="en-US" altLang="en-US" sz="3000" smtClean="0"/>
              <a:t>When fully accessible copies are not readily available from commercial sources, it is fair use for a library to (1) reproduce materials in its collection in accessible formats for the disabled upon request, and (2) retain those reproductions for use in meeting subsequent requests from qualified patrons</a:t>
            </a:r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041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6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6"/>
            </a:pPr>
            <a:r>
              <a:rPr lang="en-US" altLang="en-US" smtClean="0"/>
              <a:t>It is fair use for a library to receive material for its institutional repository, and make deposited works publicly available in un-redacted form, including items that contain copyrighted material that is included on the basis of fair use.</a:t>
            </a: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341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6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7"/>
            </a:pPr>
            <a:r>
              <a:rPr lang="en-US" altLang="en-US" smtClean="0"/>
              <a:t>It is fair use for libraries to develop and facilitate the development of digital databases of collection items to enable non-consumptive analysis across the collection for both scholarly and reference purposes</a:t>
            </a:r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8088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Fair Use</a:t>
            </a:r>
            <a:br>
              <a:rPr lang="en-US" altLang="en-US" smtClean="0"/>
            </a:br>
            <a:r>
              <a:rPr lang="en-US" altLang="en-US" sz="3200" smtClean="0"/>
              <a:t>ARL Code of Best Practices in Fair Use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Segoe UI Semibold" pitchFamily="34" charset="0"/>
              <a:buAutoNum type="arabicPeriod" startAt="8"/>
            </a:pPr>
            <a:endParaRPr lang="en-US" altLang="en-US" smtClean="0"/>
          </a:p>
          <a:p>
            <a:pPr marL="514350" indent="-514350" eaLnBrk="1" hangingPunct="1">
              <a:buFont typeface="Segoe UI Semibold" pitchFamily="34" charset="0"/>
              <a:buAutoNum type="arabicPeriod" startAt="8"/>
            </a:pPr>
            <a:r>
              <a:rPr lang="en-US" altLang="en-US" smtClean="0"/>
              <a:t>It is fair use to create topically-based collections of websites and other material from the Internet and to make them available for scholarly use.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96371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Licensing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Copyright refers to the rights regarding intellectual property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Licensing refers to permitting others to use your intellectual property</a:t>
            </a: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3934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Disclaimer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7300" lvl="3" indent="0" eaLnBrk="1" hangingPunct="1">
              <a:buFont typeface="Arial" charset="0"/>
              <a:buNone/>
            </a:pPr>
            <a:endParaRPr lang="en-US" altLang="en-US" sz="3600" smtClean="0"/>
          </a:p>
          <a:p>
            <a:pPr marL="1257300" lvl="3" indent="0" eaLnBrk="1" hangingPunct="1">
              <a:buFont typeface="Arial" charset="0"/>
              <a:buNone/>
            </a:pPr>
            <a:endParaRPr lang="en-US" altLang="en-US" sz="3600" smtClean="0"/>
          </a:p>
          <a:p>
            <a:pPr marL="1257300" lvl="3" indent="0" eaLnBrk="1" hangingPunct="1">
              <a:buFont typeface="Arial" charset="0"/>
              <a:buNone/>
            </a:pPr>
            <a:r>
              <a:rPr lang="en-US" altLang="en-US" sz="3600" smtClean="0"/>
              <a:t>I am not a lawyer. </a:t>
            </a:r>
          </a:p>
          <a:p>
            <a:pPr marL="1257300" lvl="3" indent="0" eaLnBrk="1" hangingPunct="1">
              <a:buFont typeface="Arial" charset="0"/>
              <a:buNone/>
            </a:pPr>
            <a:r>
              <a:rPr lang="en-US" altLang="en-US" sz="3600" smtClean="0"/>
              <a:t>This is not legal advice.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419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Licensing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Licensing is a contract between the IP owner and the subscriber</a:t>
            </a:r>
          </a:p>
          <a:p>
            <a:pPr eaLnBrk="1" hangingPunct="1"/>
            <a:r>
              <a:rPr lang="en-US" altLang="en-US" smtClean="0"/>
              <a:t>Each license is unique and terms/restrictions can vary</a:t>
            </a:r>
          </a:p>
          <a:p>
            <a:pPr lvl="2" eaLnBrk="1" hangingPunct="1"/>
            <a:r>
              <a:rPr lang="en-US" altLang="en-US" sz="2800" smtClean="0"/>
              <a:t>Only for authorized users</a:t>
            </a:r>
          </a:p>
          <a:p>
            <a:pPr lvl="2" eaLnBrk="1" hangingPunct="1"/>
            <a:r>
              <a:rPr lang="en-US" altLang="en-US" sz="2800" smtClean="0"/>
              <a:t>ILL restrictions</a:t>
            </a:r>
          </a:p>
          <a:p>
            <a:pPr lvl="2" eaLnBrk="1" hangingPunct="1"/>
            <a:r>
              <a:rPr lang="en-US" altLang="en-US" sz="2800" smtClean="0"/>
              <a:t>Printing/downloading restrictions</a:t>
            </a:r>
          </a:p>
          <a:p>
            <a:pPr lvl="2" eaLnBrk="1" hangingPunct="1"/>
            <a:r>
              <a:rPr lang="en-US" altLang="en-US" sz="2800" smtClean="0"/>
              <a:t>Etc.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3379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0916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smtClean="0"/>
              <a:t>Licensing</a:t>
            </a:r>
            <a:br>
              <a:rPr lang="en-US" altLang="en-US" sz="4000" smtClean="0"/>
            </a:br>
            <a:r>
              <a:rPr lang="en-US" altLang="en-US" sz="4000" smtClean="0"/>
              <a:t>Creative Commons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mtClean="0"/>
          </a:p>
          <a:p>
            <a:pPr marL="0" indent="0" algn="r" eaLnBrk="1" hangingPunct="1">
              <a:buFont typeface="Arial" charset="0"/>
              <a:buNone/>
            </a:pPr>
            <a:r>
              <a:rPr lang="en-US" altLang="en-US" b="1" smtClean="0"/>
              <a:t>creativecommons.org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altLang="en-US" smtClean="0"/>
          </a:p>
          <a:p>
            <a:pPr marL="0" indent="0" algn="just" eaLnBrk="1" hangingPunct="1">
              <a:buFont typeface="Arial" charset="0"/>
              <a:buNone/>
            </a:pPr>
            <a:r>
              <a:rPr lang="en-US" altLang="en-US" smtClean="0"/>
              <a:t>A nonprofit organization that enables IP owners to create free, easy-to-use copyright licenses on conditions of their choosing.</a:t>
            </a: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pic>
        <p:nvPicPr>
          <p:cNvPr id="3482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981200"/>
            <a:ext cx="3440112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8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smtClean="0"/>
              <a:t>Licensing</a:t>
            </a:r>
            <a:br>
              <a:rPr lang="en-US" altLang="en-US" sz="4000" smtClean="0"/>
            </a:br>
            <a:r>
              <a:rPr lang="en-US" altLang="en-US" sz="4000" smtClean="0"/>
              <a:t>Creative Commons</a:t>
            </a: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  <p:pic>
        <p:nvPicPr>
          <p:cNvPr id="3584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2566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36900"/>
            <a:ext cx="1117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8306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2566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3136900"/>
            <a:ext cx="1117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9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418306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0" name="TextBox 11"/>
          <p:cNvSpPr txBox="1">
            <a:spLocks noChangeArrowheads="1"/>
          </p:cNvSpPr>
          <p:nvPr/>
        </p:nvSpPr>
        <p:spPr bwMode="auto">
          <a:xfrm>
            <a:off x="1985963" y="1978025"/>
            <a:ext cx="1289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</a:t>
            </a:r>
          </a:p>
        </p:txBody>
      </p:sp>
      <p:sp>
        <p:nvSpPr>
          <p:cNvPr id="35851" name="TextBox 12"/>
          <p:cNvSpPr txBox="1">
            <a:spLocks noChangeArrowheads="1"/>
          </p:cNvSpPr>
          <p:nvPr/>
        </p:nvSpPr>
        <p:spPr bwMode="auto">
          <a:xfrm>
            <a:off x="1981200" y="3009900"/>
            <a:ext cx="23161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Attribution-NoDerivs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BY-ND</a:t>
            </a:r>
          </a:p>
        </p:txBody>
      </p:sp>
      <p:sp>
        <p:nvSpPr>
          <p:cNvPr id="35852" name="TextBox 13"/>
          <p:cNvSpPr txBox="1">
            <a:spLocks noChangeArrowheads="1"/>
          </p:cNvSpPr>
          <p:nvPr/>
        </p:nvSpPr>
        <p:spPr bwMode="auto">
          <a:xfrm>
            <a:off x="1966913" y="4057650"/>
            <a:ext cx="1924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NonCommercial-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ShareAlike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BY-NC-SA</a:t>
            </a:r>
          </a:p>
        </p:txBody>
      </p:sp>
      <p:sp>
        <p:nvSpPr>
          <p:cNvPr id="35853" name="TextBox 14"/>
          <p:cNvSpPr txBox="1">
            <a:spLocks noChangeArrowheads="1"/>
          </p:cNvSpPr>
          <p:nvPr/>
        </p:nvSpPr>
        <p:spPr bwMode="auto">
          <a:xfrm>
            <a:off x="6096000" y="2000250"/>
            <a:ext cx="2441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Attribution-ShareAlike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BY-SA</a:t>
            </a:r>
          </a:p>
        </p:txBody>
      </p:sp>
      <p:sp>
        <p:nvSpPr>
          <p:cNvPr id="35854" name="TextBox 15"/>
          <p:cNvSpPr txBox="1">
            <a:spLocks noChangeArrowheads="1"/>
          </p:cNvSpPr>
          <p:nvPr/>
        </p:nvSpPr>
        <p:spPr bwMode="auto">
          <a:xfrm>
            <a:off x="6096000" y="3011488"/>
            <a:ext cx="3028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Attribution-NonCommercial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BY-NC</a:t>
            </a:r>
          </a:p>
        </p:txBody>
      </p:sp>
      <p:sp>
        <p:nvSpPr>
          <p:cNvPr id="35855" name="TextBox 16"/>
          <p:cNvSpPr txBox="1">
            <a:spLocks noChangeArrowheads="1"/>
          </p:cNvSpPr>
          <p:nvPr/>
        </p:nvSpPr>
        <p:spPr bwMode="auto">
          <a:xfrm>
            <a:off x="6096000" y="4029075"/>
            <a:ext cx="31210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Attribution-NonCommercial-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NoDerivs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CC BY-NC-ND</a:t>
            </a:r>
          </a:p>
        </p:txBody>
      </p:sp>
    </p:spTree>
    <p:extLst>
      <p:ext uri="{BB962C8B-B14F-4D97-AF65-F5344CB8AC3E}">
        <p14:creationId xmlns:p14="http://schemas.microsoft.com/office/powerpoint/2010/main" val="14999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Interlibrary Loan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108 of the Copyright Act of 1976 allows for the reproduction of copyrighted works for the purpose of ILL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“aggregate quantity” of which does not replace a purchase or subscription of the work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3862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Interlibrary Loan</a:t>
            </a:r>
            <a:br>
              <a:rPr lang="en-US" altLang="en-US" smtClean="0"/>
            </a:br>
            <a:r>
              <a:rPr lang="en-US" altLang="en-US" sz="3600" smtClean="0"/>
              <a:t>CONTU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3000" smtClean="0"/>
              <a:t>National Commission on New Technological Uses of Copyrighted Works (CONTU)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300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3000" smtClean="0"/>
              <a:t>1978 Guidelines to help further define Section 108 and specify what can or cannot be copied for ILL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300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3000" smtClean="0"/>
              <a:t>These guidelines were </a:t>
            </a:r>
            <a:r>
              <a:rPr lang="en-US" altLang="en-US" sz="3000" b="1" smtClean="0"/>
              <a:t>never enacted into law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766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Interlibrary Loan</a:t>
            </a:r>
            <a:br>
              <a:rPr lang="en-US" altLang="en-US" smtClean="0"/>
            </a:br>
            <a:r>
              <a:rPr lang="en-US" altLang="en-US" sz="3600" smtClean="0"/>
              <a:t>CONTU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Apply only to periodical materials less than 5 years old (“rule of five”)</a:t>
            </a:r>
          </a:p>
          <a:p>
            <a:pPr eaLnBrk="1" hangingPunct="1"/>
            <a:r>
              <a:rPr lang="en-US" altLang="en-US" smtClean="0"/>
              <a:t>Up to 5 articles copied from a single periodical in 1 calendar year (“rule of five”)</a:t>
            </a:r>
          </a:p>
          <a:p>
            <a:pPr eaLnBrk="1" hangingPunct="1"/>
            <a:r>
              <a:rPr lang="en-US" altLang="en-US" smtClean="0"/>
              <a:t>If library has a subscription, which is not immediately available, they may consider ILL copy as if made from its own collection</a:t>
            </a: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17983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Interlibrary Loan</a:t>
            </a:r>
            <a:br>
              <a:rPr lang="en-US" altLang="en-US" smtClean="0"/>
            </a:br>
            <a:r>
              <a:rPr lang="en-US" altLang="en-US" sz="3600" smtClean="0"/>
              <a:t>CONTU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ILL requests must be accompanied by a copyright compliance statement. Requesting library must maintain records of all requests and fulfillments for 3 years</a:t>
            </a:r>
          </a:p>
          <a:p>
            <a:pPr eaLnBrk="1" hangingPunct="1"/>
            <a:r>
              <a:rPr lang="en-US" altLang="en-US" smtClean="0"/>
              <a:t>No more than 6 copies of articles/chapters/small portions may be made from a non-periodical during the entire term of copyright for the work</a:t>
            </a: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8465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Images &amp; Copyright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considerations:</a:t>
            </a:r>
          </a:p>
          <a:p>
            <a:pPr lvl="2" eaLnBrk="1" hangingPunct="1"/>
            <a:r>
              <a:rPr lang="en-US" altLang="en-US" sz="3200" smtClean="0"/>
              <a:t>Will the image be on a publicly accessible website?</a:t>
            </a:r>
          </a:p>
          <a:p>
            <a:pPr lvl="2" eaLnBrk="1" hangingPunct="1"/>
            <a:r>
              <a:rPr lang="en-US" altLang="en-US" sz="3200" smtClean="0"/>
              <a:t>Are you using the full-size image, or a thumbnail or low-resolution image?</a:t>
            </a:r>
          </a:p>
          <a:p>
            <a:pPr lvl="2" eaLnBrk="1" hangingPunct="1"/>
            <a:r>
              <a:rPr lang="en-US" altLang="en-US" sz="3200" smtClean="0"/>
              <a:t>Is the image absolutely necessary to your objectives?</a:t>
            </a: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77992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Recent Copyright Cases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Cambridge University Press et al v. Patton et al (Georgia State case)</a:t>
            </a:r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Kirtsaeng v. John Wiley &amp; Sons, Inc.</a:t>
            </a:r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The Authors Guild, Inc. v. Google, Inc.</a:t>
            </a:r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6426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Recent Copyright Cases</a:t>
            </a:r>
            <a:br>
              <a:rPr lang="en-US" altLang="en-US" smtClean="0"/>
            </a:br>
            <a:r>
              <a:rPr lang="en-US" altLang="en-US" sz="3600" smtClean="0"/>
              <a:t>Publishers v. Georgia State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Publishers financially supported by CCC in this lawsuit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Judge ruled in May 2012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94 of the 99 excerpts challenged in the case were considered “fair use”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In many cases, electronic version was not available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Overall financial “loss” to publishers was miniscule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Publishers appealed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Department of Justice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Asked for an extension to file “friend of the court” brief likely to support the publishers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In February 2013, informed the court that they would NOT be filing the brief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American Association of University Presses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Filed a brief in support of publishers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Financial issue:  all AAUP members are non-profits and any diminished profits reduced publishing capacity</a:t>
            </a:r>
          </a:p>
          <a:p>
            <a:pPr eaLnBrk="1" hangingPunct="1">
              <a:lnSpc>
                <a:spcPct val="80000"/>
              </a:lnSpc>
            </a:pPr>
            <a:endParaRPr lang="en-US" altLang="en-US" sz="1300" smtClean="0"/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1842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History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mtClean="0"/>
              <a:t>U.S. Constitution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/>
              <a:t>Article I, Section 8, Clause 8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smtClean="0"/>
              <a:t>“Copyright Clause”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sz="2400" smtClean="0"/>
          </a:p>
          <a:p>
            <a:pPr marL="0" indent="0" algn="just" eaLnBrk="1" hangingPunct="1">
              <a:buFont typeface="Arial" charset="0"/>
              <a:buNone/>
            </a:pPr>
            <a:r>
              <a:rPr lang="en-US" altLang="en-US" sz="2400" b="1" smtClean="0"/>
              <a:t>“To promote the Progress of Science and useful Arts, by securing for limited Times to Authors and Inventors the exclusive Right to their respective Writings and Discoveries.”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7026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Recent Copyright Cases</a:t>
            </a:r>
            <a:br>
              <a:rPr lang="en-US" altLang="en-US" smtClean="0"/>
            </a:br>
            <a:r>
              <a:rPr lang="en-US" altLang="en-US" sz="3600" smtClean="0"/>
              <a:t>Kirtsaeng v. Wiley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Supap Kirtsaeng, a USC graduate student, was buying textbooks manufactured abroad (Thailand) at lower rates and selling them for a profit online to pay for school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Wiley sued claiming copyright law prohibited Kirtsaeng’s unauthorized sale of the books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At risk was the “First Sale” doctrine, which allows owner of the physical copy to lend &amp; resell the physical copy (could have jeopardized our ability to lend foreign-manufactured materials)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Initially the courts ruled against Kirtsaeng and the publisher was awarded $600K (more than 15 times the amount that Kirtsaeng profited from the sale)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The case went to the SCOTUS and in March 2013 and upheld the “First Sale” doctrine, which was a major win for libraries (and Kirtsaeng)</a:t>
            </a: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726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Recent Copyright Cases</a:t>
            </a:r>
            <a:br>
              <a:rPr lang="en-US" altLang="en-US" smtClean="0"/>
            </a:br>
            <a:r>
              <a:rPr lang="en-US" altLang="en-US" sz="3600" smtClean="0"/>
              <a:t>Authors Guild v. Google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The Google Books project has involved digitizing millions of full-text books, allowing the public to search the database and retrieve brief “snippets” of the books and links to retailers of the full book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The Authors Guild contends that Google made unauthorized digital copies of copyright-protected works and profits from displaying them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After 8 years of litigation, the court dismissed the case against Google on November 14, 2013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smtClean="0"/>
              <a:t>The Authors Guild plans to appeal</a:t>
            </a: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8937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Recent Copyright Cases</a:t>
            </a:r>
            <a:br>
              <a:rPr lang="en-US" altLang="en-US" smtClean="0"/>
            </a:br>
            <a:r>
              <a:rPr lang="en-US" altLang="en-US" sz="3600" smtClean="0"/>
              <a:t>Authors Guild v. Google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3000" smtClean="0"/>
              <a:t>Some of the court’s findings: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000" smtClean="0"/>
              <a:t>“Google Books provides a new and efficient way for readers and researchers to find books” (transformative)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000" smtClean="0"/>
              <a:t>It “makes the process of ILL more efficient…”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000" smtClean="0"/>
              <a:t>“Google Books expands access to books.”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3000" smtClean="0"/>
              <a:t>It “benefits authors and publishers” with links to retailers, generating “new audiences and new sources of income.”</a:t>
            </a: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7251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Recent Copyright Cases</a:t>
            </a:r>
            <a:br>
              <a:rPr lang="en-US" altLang="en-US" smtClean="0"/>
            </a:br>
            <a:r>
              <a:rPr lang="en-US" altLang="en-US" sz="3600" smtClean="0"/>
              <a:t>Others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Ambrose Video Publishing v. UCLA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/>
              <a:t>UCLA accused of violating copyright law by streaming videos online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/>
              <a:t>As of October 2012, the judge has thrown out the case twice due to plaintiffs failing to provide adequate support for their infringement claim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Authors Guild v. HathiTrust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/>
              <a:t>Federal judge ruled against the Authors Guild in October 2012 finding that HathiTrust’s use of books scanned by Google was “Fair Use”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Association of American Publishers v. Google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/>
              <a:t>Late last year, Google settled with the AAP.  Terms of the agreement are confidential.</a:t>
            </a:r>
          </a:p>
          <a:p>
            <a:pPr eaLnBrk="1" hangingPunct="1">
              <a:lnSpc>
                <a:spcPct val="80000"/>
              </a:lnSpc>
            </a:pPr>
            <a:endParaRPr lang="en-US" altLang="en-US" sz="2500" smtClean="0"/>
          </a:p>
        </p:txBody>
      </p:sp>
      <p:sp>
        <p:nvSpPr>
          <p:cNvPr id="47108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92166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Wayne State University &amp; Copyright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Copyright Projects Team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Copyright@WSU</a:t>
            </a:r>
          </a:p>
          <a:p>
            <a:pPr lvl="2" eaLnBrk="1" hangingPunct="1"/>
            <a:r>
              <a:rPr lang="en-US" altLang="en-US" sz="3200" smtClean="0"/>
              <a:t>Copyright Decision Tree</a:t>
            </a:r>
          </a:p>
          <a:p>
            <a:pPr lvl="2" eaLnBrk="1" hangingPunct="1"/>
            <a:r>
              <a:rPr lang="en-US" altLang="en-US" sz="3200" smtClean="0"/>
              <a:t>Interactive Fair Use Checklist</a:t>
            </a:r>
          </a:p>
          <a:p>
            <a:pPr lvl="2" eaLnBrk="1" hangingPunct="1"/>
            <a:r>
              <a:rPr lang="en-US" altLang="en-US" sz="3200" smtClean="0"/>
              <a:t>copyright@wayne.edu</a:t>
            </a:r>
          </a:p>
        </p:txBody>
      </p:sp>
      <p:sp>
        <p:nvSpPr>
          <p:cNvPr id="48132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0032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Resources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U.S. Copyright Office</a:t>
            </a:r>
            <a:r>
              <a:rPr lang="en-US" altLang="en-US" sz="2000" smtClean="0"/>
              <a:t>: </a:t>
            </a:r>
            <a:r>
              <a:rPr lang="en-US" altLang="en-US" sz="2000" smtClean="0">
                <a:hlinkClick r:id="rId2"/>
              </a:rPr>
              <a:t>http://www.copyright.gov/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Copyright Advisory Network </a:t>
            </a:r>
            <a:r>
              <a:rPr lang="en-US" altLang="en-US" sz="2000" smtClean="0"/>
              <a:t>(ALA): </a:t>
            </a:r>
            <a:r>
              <a:rPr lang="en-US" altLang="en-US" sz="2000" smtClean="0">
                <a:hlinkClick r:id="rId3"/>
              </a:rPr>
              <a:t>http://www.librarycopyright.net/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Library Copyright Alliance</a:t>
            </a:r>
            <a:r>
              <a:rPr lang="en-US" altLang="en-US" sz="2000" smtClean="0"/>
              <a:t>: </a:t>
            </a:r>
            <a:r>
              <a:rPr lang="en-US" altLang="en-US" sz="2000" smtClean="0">
                <a:hlinkClick r:id="rId4"/>
              </a:rPr>
              <a:t>http://www.librarycopyrightalliance.org/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ARL Code of Best Practices</a:t>
            </a:r>
            <a:r>
              <a:rPr lang="en-US" altLang="en-US" sz="2000" smtClean="0"/>
              <a:t>: </a:t>
            </a:r>
            <a:r>
              <a:rPr lang="en-US" altLang="en-US" sz="2000" smtClean="0">
                <a:hlinkClick r:id="rId5"/>
              </a:rPr>
              <a:t>http://www.arl.org/focus-areas/copyright-ip/fair-use/code-of-best-practices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Copyright Clearance Center</a:t>
            </a:r>
            <a:r>
              <a:rPr lang="en-US" altLang="en-US" sz="2000" smtClean="0"/>
              <a:t>: </a:t>
            </a:r>
            <a:r>
              <a:rPr lang="en-US" altLang="en-US" sz="2000" smtClean="0">
                <a:hlinkClick r:id="rId6"/>
              </a:rPr>
              <a:t>http://www.copyright.com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r>
              <a:rPr lang="en-US" altLang="en-US" sz="2000" b="1" smtClean="0"/>
              <a:t>Copyright@WayneState</a:t>
            </a:r>
            <a:r>
              <a:rPr lang="en-US" altLang="en-US" sz="2000" smtClean="0"/>
              <a:t>: </a:t>
            </a:r>
            <a:r>
              <a:rPr lang="en-US" altLang="en-US" sz="2000" smtClean="0">
                <a:hlinkClick r:id="rId7"/>
              </a:rPr>
              <a:t>http://copyright.wayne.edu</a:t>
            </a:r>
            <a:endParaRPr lang="en-US" altLang="en-US" sz="2000" smtClean="0"/>
          </a:p>
          <a:p>
            <a:pPr marL="0" indent="0" eaLnBrk="1" hangingPunct="1">
              <a:spcAft>
                <a:spcPts val="600"/>
              </a:spcAft>
              <a:buFont typeface="Arial" charset="0"/>
              <a:buNone/>
            </a:pPr>
            <a:endParaRPr lang="en-US" altLang="en-US" sz="2000" smtClean="0"/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411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Thank You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mtClean="0"/>
              <a:t>Michael Priehs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2400" smtClean="0"/>
              <a:t>Coordinator for Scholarly Communications &amp; Copyright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2400" smtClean="0"/>
              <a:t>Wayne State University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2400" smtClean="0">
                <a:hlinkClick r:id="rId2"/>
              </a:rPr>
              <a:t>http://copyright.wayne.edu</a:t>
            </a:r>
            <a:endParaRPr lang="en-US" altLang="en-US" sz="240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2400" smtClean="0">
                <a:hlinkClick r:id="rId3"/>
              </a:rPr>
              <a:t>mpriehs@wayne.edu</a:t>
            </a:r>
            <a:endParaRPr lang="en-US" altLang="en-US" sz="2400" smtClean="0"/>
          </a:p>
          <a:p>
            <a:pPr marL="0" indent="0" eaLnBrk="1" hangingPunct="1">
              <a:buFont typeface="Arial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2400" b="1" smtClean="0"/>
              <a:t>http://digitalcommons.wayne.edu/libsp/72/</a:t>
            </a:r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0982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Copyright?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n-US" sz="2400" b="1" i="1" smtClean="0"/>
          </a:p>
          <a:p>
            <a:pPr marL="0" indent="0" eaLnBrk="1" hangingPunct="1">
              <a:buFont typeface="Arial" charset="0"/>
              <a:buNone/>
            </a:pPr>
            <a:endParaRPr lang="en-US" altLang="en-US" sz="2400" b="1" i="1" smtClean="0"/>
          </a:p>
          <a:p>
            <a:pPr marL="0" indent="0" algn="just" eaLnBrk="1" hangingPunct="1">
              <a:buFont typeface="Arial" charset="0"/>
              <a:buNone/>
            </a:pPr>
            <a:r>
              <a:rPr lang="en-US" altLang="en-US" sz="2400" b="1" smtClean="0"/>
              <a:t>“Copyright is a form of protection grounded in the U.S. Constitution and granted by law for original works of authorship fixed in a tangible medium of expression. Copyright covers both published and unpublished works.”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en-US" altLang="en-US" sz="2000" smtClean="0"/>
              <a:t>-U.S. Copyright Office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en-US" altLang="en-US" sz="2000" smtClean="0"/>
              <a:t>www.copyright.gov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6176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Copyright Owner’s Rights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457200" indent="-457200" algn="ctr" eaLnBrk="1" hangingPunct="1">
              <a:buFont typeface="Arial" charset="0"/>
              <a:buNone/>
            </a:pPr>
            <a:r>
              <a:rPr lang="en-US" altLang="en-US" sz="2800" smtClean="0"/>
              <a:t>Copyright Act of 1976, 17 U.S.C. § 106</a:t>
            </a:r>
          </a:p>
          <a:p>
            <a:pPr marL="457200" indent="-457200" eaLnBrk="1" hangingPunct="1">
              <a:buFont typeface="Arial" charset="0"/>
              <a:buNone/>
            </a:pPr>
            <a:endParaRPr lang="en-US" altLang="en-US" sz="2800" smtClean="0"/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to </a:t>
            </a:r>
            <a:r>
              <a:rPr lang="en-US" altLang="en-US" sz="2800" b="1" smtClean="0"/>
              <a:t>reproduce</a:t>
            </a:r>
            <a:r>
              <a:rPr lang="en-US" altLang="en-US" sz="2800" smtClean="0"/>
              <a:t> the copyrighted work in copies or phonorecords;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to </a:t>
            </a:r>
            <a:r>
              <a:rPr lang="en-US" altLang="en-US" sz="2800" b="1" smtClean="0"/>
              <a:t>prepare derivative works </a:t>
            </a:r>
            <a:r>
              <a:rPr lang="en-US" altLang="en-US" sz="2800" smtClean="0"/>
              <a:t>based upon the copyrighted work;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to </a:t>
            </a:r>
            <a:r>
              <a:rPr lang="en-US" altLang="en-US" sz="2800" b="1" smtClean="0"/>
              <a:t>distribute copies </a:t>
            </a:r>
            <a:r>
              <a:rPr lang="en-US" altLang="en-US" sz="2800" smtClean="0"/>
              <a:t>or phonorecords of the copyrighted work to the public by sale or other </a:t>
            </a:r>
            <a:r>
              <a:rPr lang="en-US" altLang="en-US" sz="2800" b="1" smtClean="0"/>
              <a:t>transfer of ownership</a:t>
            </a:r>
            <a:r>
              <a:rPr lang="en-US" altLang="en-US" sz="2800" smtClean="0"/>
              <a:t>, or by rental, lease, or lending;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180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Copyright Owner’s Rights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Segoe UI Semibold" pitchFamily="34" charset="0"/>
              <a:buAutoNum type="arabicPeriod" startAt="4"/>
            </a:pPr>
            <a:r>
              <a:rPr lang="en-US" altLang="en-US" sz="2800" smtClean="0"/>
              <a:t>in the case of literary, musical, dramatic, and choreographic works, pantomimes, and motion pictures and other audiovisual works, to </a:t>
            </a:r>
            <a:r>
              <a:rPr lang="en-US" altLang="en-US" sz="2800" b="1" smtClean="0"/>
              <a:t>perform</a:t>
            </a:r>
            <a:r>
              <a:rPr lang="en-US" altLang="en-US" sz="2800" smtClean="0"/>
              <a:t> the copyrighted work </a:t>
            </a:r>
            <a:r>
              <a:rPr lang="en-US" altLang="en-US" sz="2800" b="1" smtClean="0"/>
              <a:t>publicly</a:t>
            </a:r>
            <a:r>
              <a:rPr lang="en-US" altLang="en-US" sz="2800" smtClean="0"/>
              <a:t>; and</a:t>
            </a:r>
          </a:p>
          <a:p>
            <a:pPr marL="457200" indent="-457200" eaLnBrk="1" hangingPunct="1">
              <a:lnSpc>
                <a:spcPct val="90000"/>
              </a:lnSpc>
              <a:buFont typeface="Segoe UI Semibold" pitchFamily="34" charset="0"/>
              <a:buAutoNum type="arabicPeriod" startAt="4"/>
            </a:pPr>
            <a:r>
              <a:rPr lang="en-US" altLang="en-US" sz="2800" smtClean="0"/>
              <a:t>in the case of literary, musical, dramatic, and choreographic works, pantomimes, and pictorial, graphic, or sculptural works, including the individual images of a motion picture or other audiovisual work, to </a:t>
            </a:r>
            <a:r>
              <a:rPr lang="en-US" altLang="en-US" sz="2800" b="1" smtClean="0"/>
              <a:t>display</a:t>
            </a:r>
            <a:r>
              <a:rPr lang="en-US" altLang="en-US" sz="2800" smtClean="0"/>
              <a:t> the copyrighted work publicly.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400" b="1" i="1" smtClean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335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of Rights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Reproduce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Prepare derivative works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Distribute copies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Perform publicly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Display</a:t>
            </a:r>
          </a:p>
          <a:p>
            <a:pPr marL="457200" indent="-457200" eaLnBrk="1" hangingPunct="1">
              <a:buFont typeface="Segoe UI Semibold" pitchFamily="34" charset="0"/>
              <a:buAutoNum type="arabicPeriod"/>
            </a:pPr>
            <a:r>
              <a:rPr lang="en-US" altLang="en-US" sz="2800" smtClean="0"/>
              <a:t>Transfer or authorize others to exercise any of these rights</a:t>
            </a:r>
            <a:endParaRPr lang="en-US" altLang="en-US" sz="2400" smtClean="0"/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226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Protected?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200" smtClean="0"/>
              <a:t>Copyright protects “</a:t>
            </a:r>
            <a:r>
              <a:rPr lang="en-US" altLang="en-US" sz="2200" b="1" smtClean="0"/>
              <a:t>original works of authorship</a:t>
            </a:r>
            <a:r>
              <a:rPr lang="en-US" altLang="en-US" sz="2200" smtClean="0"/>
              <a:t>” that are </a:t>
            </a:r>
            <a:r>
              <a:rPr lang="en-US" altLang="en-US" sz="2200" b="1" smtClean="0"/>
              <a:t>fixed in a tangible form of expression</a:t>
            </a:r>
            <a:r>
              <a:rPr lang="en-US" altLang="en-US" sz="2200" smtClean="0"/>
              <a:t>, including: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Literary works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Musical works, including any accompanying words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Dramatic works, including any accompanying music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Pantomimes and choreographic works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Pictorial, graphic, and sculptural works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Motion pictures and other audiovisual works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Sound recordings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2200" smtClean="0"/>
              <a:t>Architectural works</a:t>
            </a:r>
          </a:p>
          <a:p>
            <a:pPr marL="1257300" lvl="3" indent="0" algn="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mtClean="0"/>
              <a:t>		-U.S. Copyright Office	</a:t>
            </a:r>
          </a:p>
          <a:p>
            <a:pPr marL="1257300" lvl="3" indent="0" algn="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mtClean="0"/>
              <a:t>www.copyright.gov</a:t>
            </a:r>
            <a:r>
              <a:rPr lang="en-US" altLang="en-US" sz="1100" smtClean="0"/>
              <a:t>	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0" y="5516563"/>
            <a:ext cx="116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Segoe U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latin typeface="Arial Black" pitchFamily="34" charset="0"/>
              </a:rPr>
              <a:t>©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8318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SUL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WSULS Template</Template>
  <TotalTime>0</TotalTime>
  <Words>2192</Words>
  <Application>Microsoft Office PowerPoint</Application>
  <PresentationFormat>On-screen Show (4:3)</PresentationFormat>
  <Paragraphs>367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WSULS Template</vt:lpstr>
      <vt:lpstr>Copyright What Library Workers Should Know</vt:lpstr>
      <vt:lpstr>Outline</vt:lpstr>
      <vt:lpstr>Disclaimer</vt:lpstr>
      <vt:lpstr>History</vt:lpstr>
      <vt:lpstr>What is Copyright?</vt:lpstr>
      <vt:lpstr>Copyright Owner’s Rights </vt:lpstr>
      <vt:lpstr>Copyright Owner’s Rights</vt:lpstr>
      <vt:lpstr>Summary of Rights</vt:lpstr>
      <vt:lpstr>What is Protected?</vt:lpstr>
      <vt:lpstr>What is Not Protected?</vt:lpstr>
      <vt:lpstr>Public Domain</vt:lpstr>
      <vt:lpstr>Additional History</vt:lpstr>
      <vt:lpstr>Fair Use</vt:lpstr>
      <vt:lpstr>Fair Use</vt:lpstr>
      <vt:lpstr>Fair Use</vt:lpstr>
      <vt:lpstr>Fair Use</vt:lpstr>
      <vt:lpstr>Fair Use</vt:lpstr>
      <vt:lpstr>Fair Use</vt:lpstr>
      <vt:lpstr>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Fair Use ARL Code of Best Practices in Fair Use</vt:lpstr>
      <vt:lpstr>Licensing</vt:lpstr>
      <vt:lpstr>Licensing</vt:lpstr>
      <vt:lpstr>Licensing Creative Commons</vt:lpstr>
      <vt:lpstr>Licensing Creative Commons</vt:lpstr>
      <vt:lpstr>Interlibrary Loan</vt:lpstr>
      <vt:lpstr>Interlibrary Loan CONTU</vt:lpstr>
      <vt:lpstr>Interlibrary Loan CONTU</vt:lpstr>
      <vt:lpstr>Interlibrary Loan CONTU</vt:lpstr>
      <vt:lpstr>Images &amp; Copyright</vt:lpstr>
      <vt:lpstr>Recent Copyright Cases</vt:lpstr>
      <vt:lpstr>Recent Copyright Cases Publishers v. Georgia State</vt:lpstr>
      <vt:lpstr>Recent Copyright Cases Kirtsaeng v. Wiley</vt:lpstr>
      <vt:lpstr>Recent Copyright Cases Authors Guild v. Google</vt:lpstr>
      <vt:lpstr>Recent Copyright Cases Authors Guild v. Google</vt:lpstr>
      <vt:lpstr>Recent Copyright Cases Others</vt:lpstr>
      <vt:lpstr>Wayne State University &amp; Copyright</vt:lpstr>
      <vt:lpstr>Resources</vt:lpstr>
      <vt:lpstr>Thank You</vt:lpstr>
    </vt:vector>
  </TitlesOfParts>
  <Company>WSULS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 What Library Workers Should Know</dc:title>
  <dc:creator>Michael Priehs</dc:creator>
  <cp:lastModifiedBy>Michael Priehs</cp:lastModifiedBy>
  <cp:revision>1</cp:revision>
  <dcterms:created xsi:type="dcterms:W3CDTF">2013-11-21T20:07:50Z</dcterms:created>
  <dcterms:modified xsi:type="dcterms:W3CDTF">2013-11-21T20:08:38Z</dcterms:modified>
</cp:coreProperties>
</file>