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284" r:id="rId2"/>
    <p:sldId id="257" r:id="rId3"/>
    <p:sldId id="258" r:id="rId4"/>
    <p:sldId id="259" r:id="rId5"/>
    <p:sldId id="260" r:id="rId6"/>
    <p:sldId id="261" r:id="rId7"/>
    <p:sldId id="262" r:id="rId8"/>
    <p:sldId id="310" r:id="rId9"/>
    <p:sldId id="263" r:id="rId10"/>
    <p:sldId id="264" r:id="rId11"/>
    <p:sldId id="265" r:id="rId12"/>
    <p:sldId id="273" r:id="rId13"/>
    <p:sldId id="266" r:id="rId14"/>
    <p:sldId id="271" r:id="rId15"/>
    <p:sldId id="267" r:id="rId16"/>
    <p:sldId id="268" r:id="rId17"/>
    <p:sldId id="270" r:id="rId18"/>
    <p:sldId id="274" r:id="rId19"/>
    <p:sldId id="283" r:id="rId20"/>
    <p:sldId id="269" r:id="rId21"/>
    <p:sldId id="278" r:id="rId22"/>
    <p:sldId id="282" r:id="rId23"/>
    <p:sldId id="314" r:id="rId24"/>
    <p:sldId id="279" r:id="rId25"/>
    <p:sldId id="285" r:id="rId26"/>
    <p:sldId id="286" r:id="rId27"/>
    <p:sldId id="287" r:id="rId28"/>
    <p:sldId id="288" r:id="rId29"/>
    <p:sldId id="296" r:id="rId30"/>
    <p:sldId id="289" r:id="rId31"/>
    <p:sldId id="290" r:id="rId32"/>
    <p:sldId id="297" r:id="rId33"/>
    <p:sldId id="291" r:id="rId34"/>
    <p:sldId id="292" r:id="rId35"/>
    <p:sldId id="307" r:id="rId36"/>
    <p:sldId id="308" r:id="rId37"/>
    <p:sldId id="298" r:id="rId38"/>
    <p:sldId id="299" r:id="rId39"/>
    <p:sldId id="309" r:id="rId40"/>
    <p:sldId id="300" r:id="rId41"/>
    <p:sldId id="294" r:id="rId42"/>
    <p:sldId id="293" r:id="rId43"/>
    <p:sldId id="295" r:id="rId44"/>
    <p:sldId id="301" r:id="rId45"/>
    <p:sldId id="302" r:id="rId46"/>
    <p:sldId id="304" r:id="rId47"/>
    <p:sldId id="305" r:id="rId48"/>
    <p:sldId id="311" r:id="rId49"/>
    <p:sldId id="306" r:id="rId50"/>
    <p:sldId id="312" r:id="rId51"/>
    <p:sldId id="313"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72" autoAdjust="0"/>
    <p:restoredTop sz="60727" autoAdjust="0"/>
  </p:normalViewPr>
  <p:slideViewPr>
    <p:cSldViewPr snapToGrid="0" snapToObjects="1">
      <p:cViewPr varScale="1">
        <p:scale>
          <a:sx n="114" d="100"/>
          <a:sy n="114" d="100"/>
        </p:scale>
        <p:origin x="-4664"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138" d="100"/>
          <a:sy n="138" d="100"/>
        </p:scale>
        <p:origin x="-3488"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notesMaster" Target="notesMasters/notesMaster1.xml"/><Relationship Id="rId54" Type="http://schemas.openxmlformats.org/officeDocument/2006/relationships/printerSettings" Target="printerSettings/printerSettings1.bin"/><Relationship Id="rId55" Type="http://schemas.openxmlformats.org/officeDocument/2006/relationships/presProps" Target="presProps.xml"/><Relationship Id="rId56" Type="http://schemas.openxmlformats.org/officeDocument/2006/relationships/viewProps" Target="viewProps.xml"/><Relationship Id="rId57" Type="http://schemas.openxmlformats.org/officeDocument/2006/relationships/theme" Target="theme/theme1.xml"/><Relationship Id="rId58"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467007A-F602-E147-AFBC-8D21AF68B85A}" type="datetimeFigureOut">
              <a:rPr lang="en-US" smtClean="0"/>
              <a:pPr/>
              <a:t>3/11/13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ABFF30F-5A1A-F44A-BA32-B18F7FC87E4C}" type="slidenum">
              <a:rPr lang="en-US" smtClean="0"/>
              <a:pPr/>
              <a:t>‹#›</a:t>
            </a:fld>
            <a:endParaRPr lang="en-US" dirty="0"/>
          </a:p>
        </p:txBody>
      </p:sp>
    </p:spTree>
    <p:extLst>
      <p:ext uri="{BB962C8B-B14F-4D97-AF65-F5344CB8AC3E}">
        <p14:creationId xmlns:p14="http://schemas.microsoft.com/office/powerpoint/2010/main" val="406506535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Allright</a:t>
            </a:r>
            <a:r>
              <a:rPr lang="en-US" baseline="0" dirty="0" smtClean="0"/>
              <a:t> folks, I’ve got exactly 50 slides in 20 minutes, so let’s Go!</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9ABFF30F-5A1A-F44A-BA32-B18F7FC87E4C}" type="slidenum">
              <a:rPr lang="en-US" smtClean="0"/>
              <a:pPr/>
              <a:t>1</a:t>
            </a:fld>
            <a:endParaRPr lang="en-US" dirty="0"/>
          </a:p>
        </p:txBody>
      </p:sp>
    </p:spTree>
    <p:extLst>
      <p:ext uri="{BB962C8B-B14F-4D97-AF65-F5344CB8AC3E}">
        <p14:creationId xmlns:p14="http://schemas.microsoft.com/office/powerpoint/2010/main" val="25100840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Curating and stewarding</a:t>
            </a:r>
            <a:r>
              <a:rPr lang="en-US" baseline="0" dirty="0" smtClean="0"/>
              <a:t> information through it’s lifecycle may happen within a </a:t>
            </a:r>
            <a:r>
              <a:rPr lang="en-US" baseline="0" dirty="0" err="1" smtClean="0"/>
              <a:t>digi</a:t>
            </a:r>
            <a:r>
              <a:rPr lang="en-US" baseline="0" dirty="0" smtClean="0"/>
              <a:t> collections platform - </a:t>
            </a:r>
            <a:r>
              <a:rPr lang="en-US" b="1" baseline="0" dirty="0" smtClean="0"/>
              <a:t>but this presentation is </a:t>
            </a:r>
            <a:r>
              <a:rPr lang="en-US" b="1" baseline="0" dirty="0" smtClean="0"/>
              <a:t>more </a:t>
            </a:r>
            <a:r>
              <a:rPr lang="en-US" b="1" baseline="0" dirty="0" smtClean="0"/>
              <a:t>focused on infrastructure</a:t>
            </a:r>
            <a:endParaRPr lang="en-US" b="1" dirty="0"/>
          </a:p>
        </p:txBody>
      </p:sp>
      <p:sp>
        <p:nvSpPr>
          <p:cNvPr id="4" name="Slide Number Placeholder 3"/>
          <p:cNvSpPr>
            <a:spLocks noGrp="1"/>
          </p:cNvSpPr>
          <p:nvPr>
            <p:ph type="sldNum" sz="quarter" idx="10"/>
          </p:nvPr>
        </p:nvSpPr>
        <p:spPr/>
        <p:txBody>
          <a:bodyPr/>
          <a:lstStyle/>
          <a:p>
            <a:fld id="{9ABFF30F-5A1A-F44A-BA32-B18F7FC87E4C}" type="slidenum">
              <a:rPr lang="en-US" smtClean="0"/>
              <a:pPr/>
              <a:t>10</a:t>
            </a:fld>
            <a:endParaRPr lang="en-US" dirty="0"/>
          </a:p>
        </p:txBody>
      </p:sp>
    </p:spTree>
    <p:extLst>
      <p:ext uri="{BB962C8B-B14F-4D97-AF65-F5344CB8AC3E}">
        <p14:creationId xmlns:p14="http://schemas.microsoft.com/office/powerpoint/2010/main" val="40533306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We’re goin</a:t>
            </a:r>
            <a:r>
              <a:rPr lang="en-US" baseline="0" dirty="0" smtClean="0"/>
              <a:t>g to remain high-level in the “light”</a:t>
            </a:r>
          </a:p>
          <a:p>
            <a:endParaRPr lang="en-US" dirty="0" smtClean="0"/>
          </a:p>
          <a:p>
            <a:r>
              <a:rPr lang="en-US" dirty="0" smtClean="0"/>
              <a:t>Why</a:t>
            </a:r>
            <a:r>
              <a:rPr lang="en-US" baseline="0" dirty="0" smtClean="0"/>
              <a:t> an “ecosystem” and not just a “platform”?  A platform suggests…</a:t>
            </a:r>
            <a:endParaRPr lang="en-US" dirty="0" smtClean="0"/>
          </a:p>
          <a:p>
            <a:pPr marL="171450" indent="-171450">
              <a:buFontTx/>
              <a:buChar char="-"/>
            </a:pPr>
            <a:r>
              <a:rPr lang="en-US" dirty="0" smtClean="0"/>
              <a:t>Flat</a:t>
            </a:r>
          </a:p>
          <a:p>
            <a:pPr marL="171450" indent="-171450">
              <a:buFontTx/>
              <a:buChar char="-"/>
            </a:pPr>
            <a:r>
              <a:rPr lang="en-US" dirty="0" smtClean="0"/>
              <a:t>Singular</a:t>
            </a:r>
          </a:p>
          <a:p>
            <a:pPr marL="171450" indent="-171450">
              <a:buFontTx/>
              <a:buChar char="-"/>
            </a:pPr>
            <a:r>
              <a:rPr lang="en-US" dirty="0" smtClean="0"/>
              <a:t>Static</a:t>
            </a:r>
          </a:p>
          <a:p>
            <a:pPr marL="171450" indent="-171450">
              <a:buFontTx/>
              <a:buChar char="-"/>
            </a:pPr>
            <a:endParaRPr lang="en-US" dirty="0" smtClean="0"/>
          </a:p>
          <a:p>
            <a:pPr marL="0" indent="0">
              <a:buFontTx/>
              <a:buNone/>
            </a:pPr>
            <a:r>
              <a:rPr lang="en-US" b="1" dirty="0" smtClean="0"/>
              <a:t>At</a:t>
            </a:r>
            <a:r>
              <a:rPr lang="en-US" b="1" baseline="0" dirty="0" smtClean="0"/>
              <a:t> the end of the day, I feel as thought these are the primary three areas a digital collections platform should address.</a:t>
            </a:r>
            <a:endParaRPr lang="en-US" b="1" dirty="0" smtClean="0"/>
          </a:p>
        </p:txBody>
      </p:sp>
      <p:sp>
        <p:nvSpPr>
          <p:cNvPr id="4" name="Slide Number Placeholder 3"/>
          <p:cNvSpPr>
            <a:spLocks noGrp="1"/>
          </p:cNvSpPr>
          <p:nvPr>
            <p:ph type="sldNum" sz="quarter" idx="10"/>
          </p:nvPr>
        </p:nvSpPr>
        <p:spPr/>
        <p:txBody>
          <a:bodyPr/>
          <a:lstStyle/>
          <a:p>
            <a:fld id="{9ABFF30F-5A1A-F44A-BA32-B18F7FC87E4C}" type="slidenum">
              <a:rPr lang="en-US" smtClean="0"/>
              <a:pPr/>
              <a:t>11</a:t>
            </a:fld>
            <a:endParaRPr lang="en-US" dirty="0"/>
          </a:p>
        </p:txBody>
      </p:sp>
    </p:spTree>
    <p:extLst>
      <p:ext uri="{BB962C8B-B14F-4D97-AF65-F5344CB8AC3E}">
        <p14:creationId xmlns:p14="http://schemas.microsoft.com/office/powerpoint/2010/main" val="24954847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a:t>
            </a:r>
            <a:r>
              <a:rPr lang="en-US" baseline="0" dirty="0" smtClean="0"/>
              <a:t> thoughts were actually a bit of a joke to myself when I was putting together these slides, but I realized they were pretty accurate.</a:t>
            </a:r>
          </a:p>
          <a:p>
            <a:endParaRPr lang="en-US" baseline="0" dirty="0" smtClean="0"/>
          </a:p>
          <a:p>
            <a:r>
              <a:rPr lang="en-US" baseline="0" dirty="0" smtClean="0"/>
              <a:t>The boundaries between libraries and archives in the digital realm is nebulous, and many technologies – </a:t>
            </a:r>
            <a:r>
              <a:rPr lang="en-US" b="1" baseline="0" dirty="0" smtClean="0"/>
              <a:t>like software for IR’s and digital collections platforms </a:t>
            </a:r>
            <a:r>
              <a:rPr lang="en-US" b="0" baseline="0" dirty="0" smtClean="0"/>
              <a:t>– weave between them.</a:t>
            </a:r>
          </a:p>
          <a:p>
            <a:endParaRPr lang="en-US" b="0" baseline="0" dirty="0" smtClean="0"/>
          </a:p>
          <a:p>
            <a:r>
              <a:rPr lang="en-US" b="0" baseline="0" dirty="0" smtClean="0"/>
              <a:t>*It may be a bit of tangent but much of what differentiates between objects / platforms / theories in the digital realm is a </a:t>
            </a:r>
            <a:r>
              <a:rPr lang="en-US" b="1" baseline="0" dirty="0" smtClean="0"/>
              <a:t>one-way premise</a:t>
            </a:r>
            <a:r>
              <a:rPr lang="en-US" b="0" baseline="0" dirty="0" smtClean="0"/>
              <a:t>.</a:t>
            </a:r>
          </a:p>
          <a:p>
            <a:r>
              <a:rPr lang="en-US" b="0" baseline="0" dirty="0" smtClean="0"/>
              <a:t>	- for instance, I think of an IR as a bit more constrictive than a digital collection.  Think lot’s of Venn diagrams…</a:t>
            </a:r>
            <a:endParaRPr lang="en-US" dirty="0"/>
          </a:p>
        </p:txBody>
      </p:sp>
      <p:sp>
        <p:nvSpPr>
          <p:cNvPr id="4" name="Slide Number Placeholder 3"/>
          <p:cNvSpPr>
            <a:spLocks noGrp="1"/>
          </p:cNvSpPr>
          <p:nvPr>
            <p:ph type="sldNum" sz="quarter" idx="10"/>
          </p:nvPr>
        </p:nvSpPr>
        <p:spPr/>
        <p:txBody>
          <a:bodyPr/>
          <a:lstStyle/>
          <a:p>
            <a:fld id="{9ABFF30F-5A1A-F44A-BA32-B18F7FC87E4C}" type="slidenum">
              <a:rPr lang="en-US" smtClean="0"/>
              <a:pPr/>
              <a:t>12</a:t>
            </a:fld>
            <a:endParaRPr lang="en-US" dirty="0"/>
          </a:p>
        </p:txBody>
      </p:sp>
    </p:spTree>
    <p:extLst>
      <p:ext uri="{BB962C8B-B14F-4D97-AF65-F5344CB8AC3E}">
        <p14:creationId xmlns:p14="http://schemas.microsoft.com/office/powerpoint/2010/main" val="19864289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a:t>
            </a:r>
            <a:r>
              <a:rPr lang="en-US" baseline="0" dirty="0" smtClean="0"/>
              <a:t> a couple examples of Digital Collections Ecosystems.  </a:t>
            </a:r>
          </a:p>
          <a:p>
            <a:endParaRPr lang="en-US" baseline="0" dirty="0" smtClean="0"/>
          </a:p>
          <a:p>
            <a:r>
              <a:rPr lang="en-US" baseline="0" dirty="0" smtClean="0"/>
              <a:t>Quite a few more blocks than our previous three circles</a:t>
            </a:r>
          </a:p>
          <a:p>
            <a:endParaRPr lang="en-US" baseline="0" dirty="0" smtClean="0"/>
          </a:p>
          <a:p>
            <a:r>
              <a:rPr lang="en-US" baseline="0" dirty="0" smtClean="0"/>
              <a:t>And to be fair, they contain workflows as well….</a:t>
            </a:r>
            <a:endParaRPr lang="en-US" dirty="0"/>
          </a:p>
        </p:txBody>
      </p:sp>
      <p:sp>
        <p:nvSpPr>
          <p:cNvPr id="4" name="Slide Number Placeholder 3"/>
          <p:cNvSpPr>
            <a:spLocks noGrp="1"/>
          </p:cNvSpPr>
          <p:nvPr>
            <p:ph type="sldNum" sz="quarter" idx="10"/>
          </p:nvPr>
        </p:nvSpPr>
        <p:spPr/>
        <p:txBody>
          <a:bodyPr/>
          <a:lstStyle/>
          <a:p>
            <a:fld id="{9ABFF30F-5A1A-F44A-BA32-B18F7FC87E4C}" type="slidenum">
              <a:rPr lang="en-US" smtClean="0"/>
              <a:pPr/>
              <a:t>13</a:t>
            </a:fld>
            <a:endParaRPr lang="en-US" dirty="0"/>
          </a:p>
        </p:txBody>
      </p:sp>
    </p:spTree>
    <p:extLst>
      <p:ext uri="{BB962C8B-B14F-4D97-AF65-F5344CB8AC3E}">
        <p14:creationId xmlns:p14="http://schemas.microsoft.com/office/powerpoint/2010/main" val="16072563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some</a:t>
            </a:r>
            <a:r>
              <a:rPr lang="en-US" baseline="0" dirty="0" smtClean="0"/>
              <a:t> thinking about</a:t>
            </a:r>
          </a:p>
          <a:p>
            <a:endParaRPr lang="en-US" baseline="0" dirty="0" smtClean="0"/>
          </a:p>
          <a:p>
            <a:pPr marL="228600" indent="-228600">
              <a:buAutoNum type="alphaLcParenR"/>
            </a:pPr>
            <a:r>
              <a:rPr lang="en-US" baseline="0" dirty="0" smtClean="0"/>
              <a:t>What properties the platform should have</a:t>
            </a:r>
          </a:p>
          <a:p>
            <a:pPr marL="228600" indent="-228600">
              <a:buAutoNum type="alphaLcParenR"/>
            </a:pPr>
            <a:r>
              <a:rPr lang="en-US" baseline="0" dirty="0" smtClean="0"/>
              <a:t>What specific arms</a:t>
            </a:r>
          </a:p>
          <a:p>
            <a:pPr marL="228600" indent="-228600">
              <a:buAutoNum type="alphaLcParenR"/>
            </a:pPr>
            <a:r>
              <a:rPr lang="en-US" baseline="0" dirty="0" smtClean="0"/>
              <a:t>What other “ecosystems” look like</a:t>
            </a:r>
          </a:p>
          <a:p>
            <a:pPr marL="228600" indent="-228600">
              <a:buAutoNum type="alphaLcParenR"/>
            </a:pPr>
            <a:endParaRPr lang="en-US" baseline="0" dirty="0" smtClean="0"/>
          </a:p>
          <a:p>
            <a:pPr marL="0" indent="0">
              <a:buNone/>
            </a:pPr>
            <a:r>
              <a:rPr lang="en-US" b="1" baseline="0" dirty="0" smtClean="0"/>
              <a:t>the earliest stage of selecting a digital platform feels a </a:t>
            </a:r>
            <a:r>
              <a:rPr lang="en-US" b="1" i="1" baseline="0" dirty="0" smtClean="0"/>
              <a:t>lot </a:t>
            </a:r>
            <a:r>
              <a:rPr lang="en-US" b="1" i="0" baseline="0" dirty="0" smtClean="0"/>
              <a:t>like this…</a:t>
            </a:r>
            <a:endParaRPr lang="en-US" b="1" dirty="0"/>
          </a:p>
        </p:txBody>
      </p:sp>
      <p:sp>
        <p:nvSpPr>
          <p:cNvPr id="4" name="Slide Number Placeholder 3"/>
          <p:cNvSpPr>
            <a:spLocks noGrp="1"/>
          </p:cNvSpPr>
          <p:nvPr>
            <p:ph type="sldNum" sz="quarter" idx="10"/>
          </p:nvPr>
        </p:nvSpPr>
        <p:spPr/>
        <p:txBody>
          <a:bodyPr/>
          <a:lstStyle/>
          <a:p>
            <a:fld id="{9ABFF30F-5A1A-F44A-BA32-B18F7FC87E4C}" type="slidenum">
              <a:rPr lang="en-US" smtClean="0"/>
              <a:pPr/>
              <a:t>14</a:t>
            </a:fld>
            <a:endParaRPr lang="en-US" dirty="0"/>
          </a:p>
        </p:txBody>
      </p:sp>
    </p:spTree>
    <p:extLst>
      <p:ext uri="{BB962C8B-B14F-4D97-AF65-F5344CB8AC3E}">
        <p14:creationId xmlns:p14="http://schemas.microsoft.com/office/powerpoint/2010/main" val="35385920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BFF30F-5A1A-F44A-BA32-B18F7FC87E4C}" type="slidenum">
              <a:rPr lang="en-US" smtClean="0"/>
              <a:pPr/>
              <a:t>15</a:t>
            </a:fld>
            <a:endParaRPr lang="en-US" dirty="0"/>
          </a:p>
        </p:txBody>
      </p:sp>
    </p:spTree>
    <p:extLst>
      <p:ext uri="{BB962C8B-B14F-4D97-AF65-F5344CB8AC3E}">
        <p14:creationId xmlns:p14="http://schemas.microsoft.com/office/powerpoint/2010/main" val="31774957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*Our conditions:</a:t>
            </a:r>
          </a:p>
          <a:p>
            <a:r>
              <a:rPr lang="en-US" b="0" baseline="0" dirty="0" smtClean="0"/>
              <a:t>This list is only a subset of available platforms out there.  As we began thinking about a digital collection “platform”, these were some of the first we considered (minus </a:t>
            </a:r>
            <a:r>
              <a:rPr lang="en-US" b="0" baseline="0" dirty="0" err="1" smtClean="0"/>
              <a:t>EPrints</a:t>
            </a:r>
            <a:r>
              <a:rPr lang="en-US" b="0" baseline="0" dirty="0" smtClean="0"/>
              <a:t>), but soon began to realize that “ecosystem” is a more accurate description.  That being said, at least </a:t>
            </a:r>
            <a:r>
              <a:rPr lang="en-US" b="0" baseline="0" dirty="0" err="1" smtClean="0"/>
              <a:t>DSpace</a:t>
            </a:r>
            <a:r>
              <a:rPr lang="en-US" b="0" baseline="0" dirty="0" smtClean="0"/>
              <a:t> and </a:t>
            </a:r>
            <a:r>
              <a:rPr lang="en-US" b="0" baseline="0" dirty="0" err="1" smtClean="0"/>
              <a:t>Omeka</a:t>
            </a:r>
            <a:r>
              <a:rPr lang="en-US" b="0" baseline="0" dirty="0" smtClean="0"/>
              <a:t> are both “turn-key” operations, with file management, search, and display.  </a:t>
            </a:r>
          </a:p>
          <a:p>
            <a:endParaRPr lang="en-US" b="1" baseline="0" dirty="0" smtClean="0"/>
          </a:p>
          <a:p>
            <a:r>
              <a:rPr lang="en-US" b="1" baseline="0" dirty="0" smtClean="0"/>
              <a:t>Dspace:</a:t>
            </a:r>
          </a:p>
          <a:p>
            <a:r>
              <a:rPr lang="en-US" dirty="0" smtClean="0"/>
              <a:t>The</a:t>
            </a:r>
            <a:r>
              <a:rPr lang="en-US" baseline="0" dirty="0" smtClean="0"/>
              <a:t> bullets really kind of sum it up.  Works with PostGRES and Oracle databases.</a:t>
            </a:r>
          </a:p>
          <a:p>
            <a:endParaRPr lang="en-US" baseline="0" dirty="0" smtClean="0"/>
          </a:p>
          <a:p>
            <a:r>
              <a:rPr lang="en-US" b="1" baseline="0" dirty="0" smtClean="0"/>
              <a:t>Fedora Commons:</a:t>
            </a:r>
          </a:p>
          <a:p>
            <a:r>
              <a:rPr lang="en-US" b="0" baseline="0" dirty="0" smtClean="0"/>
              <a:t>The tricky, finicky, but ultimately most extensible and robust option out there. </a:t>
            </a:r>
          </a:p>
          <a:p>
            <a:r>
              <a:rPr lang="en-US" b="0" baseline="0" dirty="0" smtClean="0"/>
              <a:t>	Fedora does have some pretty mature frontends:</a:t>
            </a:r>
          </a:p>
          <a:p>
            <a:r>
              <a:rPr lang="en-US" b="0" baseline="0" dirty="0" smtClean="0"/>
              <a:t>	</a:t>
            </a:r>
            <a:r>
              <a:rPr lang="en-US" b="1" baseline="0" dirty="0" smtClean="0"/>
              <a:t>Islandora – Drupal</a:t>
            </a:r>
          </a:p>
          <a:p>
            <a:r>
              <a:rPr lang="en-US" b="1" baseline="0" dirty="0" smtClean="0"/>
              <a:t>	Blacklight – Ruby on Rails (will discuss more)</a:t>
            </a:r>
          </a:p>
          <a:p>
            <a:r>
              <a:rPr lang="en-US" b="1" baseline="0" dirty="0" smtClean="0"/>
              <a:t>	Fez – PHP front end</a:t>
            </a:r>
            <a:endParaRPr lang="en-US" b="0" baseline="0" dirty="0" smtClean="0"/>
          </a:p>
          <a:p>
            <a:r>
              <a:rPr lang="en-US" b="0" baseline="0" dirty="0" smtClean="0"/>
              <a:t>	</a:t>
            </a:r>
            <a:r>
              <a:rPr lang="en-US" b="1" baseline="0" dirty="0" smtClean="0"/>
              <a:t>Fabulous, Muradora, The Fascinator (solr), and others, now defunct…</a:t>
            </a:r>
          </a:p>
          <a:p>
            <a:endParaRPr lang="en-US" b="1" baseline="0" dirty="0" smtClean="0"/>
          </a:p>
          <a:p>
            <a:r>
              <a:rPr lang="en-US" b="0" baseline="0" dirty="0" smtClean="0"/>
              <a:t>I’ve read quotes from others bemoaning the complexity and over-architecting of Fedora.  But maybe just wasn’t a good fit – certainly </a:t>
            </a:r>
            <a:r>
              <a:rPr lang="en-US" b="1" baseline="0" dirty="0" smtClean="0"/>
              <a:t>not </a:t>
            </a:r>
            <a:r>
              <a:rPr lang="en-US" b="0" baseline="0" dirty="0" smtClean="0"/>
              <a:t>a good fit if you just want to save some files.</a:t>
            </a:r>
          </a:p>
          <a:p>
            <a:endParaRPr lang="en-US" b="0"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1" baseline="0" dirty="0" smtClean="0"/>
              <a:t>The trio:</a:t>
            </a:r>
            <a:r>
              <a:rPr lang="en-US" b="0" baseline="0" dirty="0" smtClean="0"/>
              <a:t> Dspace, Fedora, and ContentDM make a large percentage of the digital collections platforms currently out there.</a:t>
            </a:r>
          </a:p>
          <a:p>
            <a:endParaRPr lang="en-US" b="1" baseline="0" dirty="0" smtClean="0"/>
          </a:p>
          <a:p>
            <a:r>
              <a:rPr lang="en-US" b="1" baseline="0" dirty="0" smtClean="0"/>
              <a:t>Omeka:</a:t>
            </a:r>
          </a:p>
          <a:p>
            <a:r>
              <a:rPr lang="en-US" b="0" baseline="0" dirty="0" smtClean="0"/>
              <a:t>Strengths are online exhibits, which it does well.  PHP based.</a:t>
            </a:r>
          </a:p>
          <a:p>
            <a:endParaRPr lang="en-US" b="0" baseline="0" dirty="0" smtClean="0"/>
          </a:p>
          <a:p>
            <a:r>
              <a:rPr lang="en-US" b="1" baseline="0" dirty="0" err="1" smtClean="0"/>
              <a:t>Eprints</a:t>
            </a:r>
            <a:r>
              <a:rPr lang="en-US" b="1" baseline="0" dirty="0" smtClean="0"/>
              <a:t>:</a:t>
            </a:r>
          </a:p>
          <a:p>
            <a:r>
              <a:rPr lang="en-US" b="0" baseline="0" dirty="0" smtClean="0"/>
              <a:t>And then there are </a:t>
            </a:r>
            <a:r>
              <a:rPr lang="en-US" b="0" baseline="0" dirty="0" err="1" smtClean="0"/>
              <a:t>Eprints</a:t>
            </a:r>
            <a:r>
              <a:rPr lang="en-US" b="0" baseline="0" dirty="0" smtClean="0"/>
              <a:t>…  Pretty clearly now an IR of sorts, it cropped up when these </a:t>
            </a:r>
            <a:r>
              <a:rPr lang="en-US" b="0" baseline="0" dirty="0" err="1" smtClean="0"/>
              <a:t>dilineations</a:t>
            </a:r>
            <a:r>
              <a:rPr lang="en-US" b="0" baseline="0" dirty="0" smtClean="0"/>
              <a:t> didn’t exist like they do now.</a:t>
            </a:r>
          </a:p>
          <a:p>
            <a:r>
              <a:rPr lang="en-US" b="0" baseline="0" dirty="0" smtClean="0"/>
              <a:t>Started in 2000.</a:t>
            </a:r>
            <a:endParaRPr lang="en-US" b="0" dirty="0"/>
          </a:p>
        </p:txBody>
      </p:sp>
      <p:sp>
        <p:nvSpPr>
          <p:cNvPr id="4" name="Slide Number Placeholder 3"/>
          <p:cNvSpPr>
            <a:spLocks noGrp="1"/>
          </p:cNvSpPr>
          <p:nvPr>
            <p:ph type="sldNum" sz="quarter" idx="10"/>
          </p:nvPr>
        </p:nvSpPr>
        <p:spPr/>
        <p:txBody>
          <a:bodyPr/>
          <a:lstStyle/>
          <a:p>
            <a:fld id="{9ABFF30F-5A1A-F44A-BA32-B18F7FC87E4C}" type="slidenum">
              <a:rPr lang="en-US" smtClean="0"/>
              <a:pPr/>
              <a:t>16</a:t>
            </a:fld>
            <a:endParaRPr lang="en-US" dirty="0"/>
          </a:p>
        </p:txBody>
      </p:sp>
    </p:spTree>
    <p:extLst>
      <p:ext uri="{BB962C8B-B14F-4D97-AF65-F5344CB8AC3E}">
        <p14:creationId xmlns:p14="http://schemas.microsoft.com/office/powerpoint/2010/main" val="37805357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The quote goes on to say:</a:t>
            </a:r>
            <a:br>
              <a:rPr lang="en-US" b="1" baseline="0" dirty="0" smtClean="0"/>
            </a:br>
            <a:r>
              <a:rPr lang="en-US" dirty="0" smtClean="0"/>
              <a:t>“As such, Solr clearly represents one point of commonality in integrating DSpace and Fedora.”</a:t>
            </a:r>
            <a:endParaRPr lang="en-US" b="1" baseline="0" dirty="0" smtClean="0"/>
          </a:p>
          <a:p>
            <a:endParaRPr lang="en-US" b="1" baseline="0" dirty="0" smtClean="0"/>
          </a:p>
          <a:p>
            <a:r>
              <a:rPr lang="en-US" b="1" baseline="0" dirty="0" smtClean="0"/>
              <a:t>Best of both worlds?</a:t>
            </a:r>
          </a:p>
          <a:p>
            <a:r>
              <a:rPr lang="en-US" b="0" baseline="0" dirty="0" smtClean="0"/>
              <a:t>Unfortunately, might not be that simple.  Think of the iPhone.  It can take pictures, it makes calls, it can type emails; it’s a compass, it’s a level, a flashlight, </a:t>
            </a:r>
            <a:r>
              <a:rPr lang="en-US" b="0" i="1" baseline="0" dirty="0" smtClean="0"/>
              <a:t>a fan</a:t>
            </a:r>
            <a:r>
              <a:rPr lang="en-US" b="0" i="0" baseline="0" dirty="0" smtClean="0"/>
              <a:t>.   But it doesn’t do any of these things as well or as effortlessly as other appliances.  </a:t>
            </a:r>
          </a:p>
          <a:p>
            <a:endParaRPr lang="en-US" b="0" i="0" baseline="0" dirty="0" smtClean="0"/>
          </a:p>
          <a:p>
            <a:r>
              <a:rPr lang="en-US" sz="2000" b="1" i="0" baseline="0" dirty="0" smtClean="0"/>
              <a:t>It’s a balance between isolating tasks and applying the appropriate software, and the convenience of having different components communicate with one another.</a:t>
            </a:r>
            <a:endParaRPr lang="en-US" sz="2000" b="1" baseline="0" dirty="0" smtClean="0"/>
          </a:p>
          <a:p>
            <a:endParaRPr lang="en-US" b="0" baseline="0" dirty="0" smtClean="0"/>
          </a:p>
          <a:p>
            <a:r>
              <a:rPr lang="en-US" b="0" baseline="0" dirty="0" smtClean="0"/>
              <a:t>Again the iphone is a good example.  We are probably all familiar with point and shoot digital cameras.  We take a picture, take out the memory card, put it in ta computer, copy the file over to the harddrive, </a:t>
            </a:r>
            <a:r>
              <a:rPr lang="en-US" b="0" i="1" baseline="0" dirty="0" smtClean="0"/>
              <a:t>find it</a:t>
            </a:r>
            <a:r>
              <a:rPr lang="en-US" b="0" i="0" baseline="0" dirty="0" smtClean="0"/>
              <a:t>, edit it, open up our email, type email, attach image, and finally it’s off to someone.  Half an hour later.</a:t>
            </a:r>
          </a:p>
          <a:p>
            <a:endParaRPr lang="en-US" b="0" i="0" baseline="0" dirty="0" smtClean="0"/>
          </a:p>
          <a:p>
            <a:r>
              <a:rPr lang="en-US" b="0" i="0" baseline="0" dirty="0" smtClean="0"/>
              <a:t>The iPhone?  Take a picture, click that little “whoosh” arrow and email.  </a:t>
            </a:r>
            <a:r>
              <a:rPr lang="en-US" b="1" i="0" baseline="0" dirty="0" smtClean="0"/>
              <a:t>Quick, easy, and in this way, **</a:t>
            </a:r>
            <a:r>
              <a:rPr lang="en-US" b="1" i="1" baseline="0" dirty="0" smtClean="0"/>
              <a:t>promotes use**  </a:t>
            </a:r>
            <a:r>
              <a:rPr lang="en-US" b="0" i="0" baseline="0" dirty="0" smtClean="0"/>
              <a:t>This idea of use, promoting use, ease of use, is important.  </a:t>
            </a:r>
          </a:p>
          <a:p>
            <a:r>
              <a:rPr lang="en-US" b="0" i="0" baseline="0" dirty="0" smtClean="0"/>
              <a:t>	- In the preservation and access realms, disuse is both a failure of services and a serious threat to the integrity of the digital objects.  </a:t>
            </a:r>
          </a:p>
          <a:p>
            <a:endParaRPr lang="en-US" b="0" i="0" baseline="0" dirty="0" smtClean="0"/>
          </a:p>
          <a:p>
            <a:r>
              <a:rPr lang="en-US" b="0" i="0" baseline="0" dirty="0" smtClean="0"/>
              <a:t>So, </a:t>
            </a:r>
            <a:r>
              <a:rPr lang="en-US" b="0" i="0" baseline="0" dirty="0" err="1" smtClean="0"/>
              <a:t>Duraspace</a:t>
            </a:r>
            <a:r>
              <a:rPr lang="en-US" b="0" i="0" baseline="0" dirty="0" smtClean="0"/>
              <a:t> if it works, but making moves to put something in place now.</a:t>
            </a:r>
          </a:p>
          <a:p>
            <a:endParaRPr lang="en-US" b="0" i="0" baseline="0" dirty="0" smtClean="0"/>
          </a:p>
          <a:p>
            <a:endParaRPr lang="en-US" b="0" i="0" baseline="0" dirty="0" smtClean="0"/>
          </a:p>
          <a:p>
            <a:endParaRPr lang="en-US" b="1" baseline="0" dirty="0" smtClean="0"/>
          </a:p>
          <a:p>
            <a:endParaRPr lang="en-US" b="0" baseline="0" dirty="0" smtClean="0"/>
          </a:p>
          <a:p>
            <a:endParaRPr lang="en-US" b="0" baseline="0" dirty="0" smtClean="0"/>
          </a:p>
          <a:p>
            <a:endParaRPr lang="en-US" b="0" baseline="0" dirty="0" smtClean="0"/>
          </a:p>
          <a:p>
            <a:endParaRPr lang="en-US" b="0" baseline="0" dirty="0" smtClean="0"/>
          </a:p>
          <a:p>
            <a:endParaRPr lang="en-US" dirty="0"/>
          </a:p>
        </p:txBody>
      </p:sp>
      <p:sp>
        <p:nvSpPr>
          <p:cNvPr id="4" name="Slide Number Placeholder 3"/>
          <p:cNvSpPr>
            <a:spLocks noGrp="1"/>
          </p:cNvSpPr>
          <p:nvPr>
            <p:ph type="sldNum" sz="quarter" idx="10"/>
          </p:nvPr>
        </p:nvSpPr>
        <p:spPr/>
        <p:txBody>
          <a:bodyPr/>
          <a:lstStyle/>
          <a:p>
            <a:fld id="{9ABFF30F-5A1A-F44A-BA32-B18F7FC87E4C}" type="slidenum">
              <a:rPr lang="en-US" smtClean="0"/>
              <a:pPr/>
              <a:t>17</a:t>
            </a:fld>
            <a:endParaRPr lang="en-US" dirty="0"/>
          </a:p>
        </p:txBody>
      </p:sp>
    </p:spTree>
    <p:extLst>
      <p:ext uri="{BB962C8B-B14F-4D97-AF65-F5344CB8AC3E}">
        <p14:creationId xmlns:p14="http://schemas.microsoft.com/office/powerpoint/2010/main" val="33765513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We</a:t>
            </a:r>
            <a:r>
              <a:rPr lang="en-US" b="0" baseline="0" dirty="0" smtClean="0"/>
              <a:t> will touch on these a bit more as we talk about </a:t>
            </a:r>
            <a:endParaRPr lang="en-US" b="0" dirty="0" smtClean="0"/>
          </a:p>
          <a:p>
            <a:endParaRPr lang="en-US" b="1" dirty="0" smtClean="0"/>
          </a:p>
          <a:p>
            <a:endParaRPr lang="en-US" b="1" dirty="0" smtClean="0"/>
          </a:p>
          <a:p>
            <a:r>
              <a:rPr lang="en-US" b="1" dirty="0" err="1" smtClean="0"/>
              <a:t>Solr</a:t>
            </a:r>
            <a:r>
              <a:rPr lang="en-US" b="1" dirty="0" smtClean="0"/>
              <a:t>:</a:t>
            </a:r>
          </a:p>
          <a:p>
            <a:pPr lvl="1"/>
            <a:r>
              <a:rPr lang="en-US" sz="2000" dirty="0" smtClean="0"/>
              <a:t>Java “servlet”, HTTP interface</a:t>
            </a:r>
          </a:p>
          <a:p>
            <a:pPr lvl="1"/>
            <a:r>
              <a:rPr lang="en-US" sz="2000" dirty="0" smtClean="0"/>
              <a:t>Full-text search, faceted search, database integration</a:t>
            </a:r>
          </a:p>
          <a:p>
            <a:pPr lvl="1"/>
            <a:r>
              <a:rPr lang="en-US" sz="2000" b="1" dirty="0" smtClean="0"/>
              <a:t>Relevancy Ranking – </a:t>
            </a:r>
            <a:r>
              <a:rPr lang="en-US" sz="2000" b="0" dirty="0" smtClean="0"/>
              <a:t>mention</a:t>
            </a:r>
            <a:r>
              <a:rPr lang="en-US" sz="2000" b="0" baseline="0" dirty="0" smtClean="0"/>
              <a:t> “Gone with the Wind” example</a:t>
            </a:r>
            <a:endParaRPr lang="en-US" sz="2000" b="1" dirty="0" smtClean="0"/>
          </a:p>
          <a:p>
            <a:pPr lvl="1"/>
            <a:r>
              <a:rPr lang="en-US" sz="2000" dirty="0" smtClean="0"/>
              <a:t>JSON, XML, PHP, Ruby, Python, XSLT, Velocity and custom Java binary output formats</a:t>
            </a:r>
          </a:p>
          <a:p>
            <a:pPr lvl="1"/>
            <a:r>
              <a:rPr lang="en-US" sz="2000" dirty="0" smtClean="0"/>
              <a:t>Industry standard: used by Internet Archive, HathiTrust, The Guardian, </a:t>
            </a:r>
            <a:r>
              <a:rPr lang="en-US" sz="2000" dirty="0" err="1" smtClean="0"/>
              <a:t>Instagram</a:t>
            </a:r>
            <a:r>
              <a:rPr lang="en-US" sz="2000" dirty="0" smtClean="0"/>
              <a:t>, you get the picture…</a:t>
            </a:r>
          </a:p>
          <a:p>
            <a:endParaRPr lang="en-US" b="0" baseline="0" dirty="0" smtClean="0"/>
          </a:p>
          <a:p>
            <a:endParaRPr lang="en-US" b="0" baseline="0" dirty="0" smtClean="0"/>
          </a:p>
          <a:p>
            <a:r>
              <a:rPr lang="en-US" b="1" baseline="0" dirty="0" smtClean="0"/>
              <a:t>Blacklight: </a:t>
            </a:r>
          </a:p>
          <a:p>
            <a:r>
              <a:rPr lang="en-US" b="1" baseline="0" dirty="0" smtClean="0"/>
              <a:t>	</a:t>
            </a:r>
            <a:r>
              <a:rPr lang="en-US" b="0" dirty="0" smtClean="0"/>
              <a:t>Contributing</a:t>
            </a:r>
            <a:r>
              <a:rPr lang="en-US" b="0" baseline="0" dirty="0" smtClean="0"/>
              <a:t> institutions: UV, Stanford, John Hopkins, WGBH</a:t>
            </a:r>
          </a:p>
          <a:p>
            <a:pPr marL="0" marR="0" indent="0" algn="l" defTabSz="457200" rtl="0" eaLnBrk="1" fontAlgn="auto" latinLnBrk="0" hangingPunct="1">
              <a:lnSpc>
                <a:spcPct val="100000"/>
              </a:lnSpc>
              <a:spcBef>
                <a:spcPts val="0"/>
              </a:spcBef>
              <a:spcAft>
                <a:spcPts val="0"/>
              </a:spcAft>
              <a:buClrTx/>
              <a:buSzTx/>
              <a:buFontTx/>
              <a:buNone/>
              <a:tabLst/>
              <a:defRPr/>
            </a:pPr>
            <a:r>
              <a:rPr lang="en-US" b="0" baseline="0" dirty="0" smtClean="0"/>
              <a:t>	</a:t>
            </a:r>
            <a:r>
              <a:rPr lang="en-US" b="1" baseline="0" dirty="0" smtClean="0"/>
              <a:t>*just learned a ton today about it….</a:t>
            </a:r>
            <a:endParaRPr lang="en-US" b="0" baseline="0" dirty="0" smtClean="0"/>
          </a:p>
          <a:p>
            <a:r>
              <a:rPr lang="en-US" b="0" baseline="0" dirty="0" smtClean="0"/>
              <a:t>		Unicode</a:t>
            </a:r>
          </a:p>
          <a:p>
            <a:r>
              <a:rPr lang="en-US" b="0" baseline="0" dirty="0" smtClean="0"/>
              <a:t>		RSS feeds</a:t>
            </a:r>
            <a:br>
              <a:rPr lang="en-US" b="0" baseline="0" dirty="0" smtClean="0"/>
            </a:br>
            <a:r>
              <a:rPr lang="en-US" b="0" baseline="0" dirty="0" smtClean="0"/>
              <a:t>		“plugin” works right out of the box</a:t>
            </a:r>
          </a:p>
          <a:p>
            <a:r>
              <a:rPr lang="en-US" b="0" baseline="0" dirty="0" smtClean="0"/>
              <a:t>		</a:t>
            </a:r>
            <a:r>
              <a:rPr lang="en-US" b="0" baseline="0" dirty="0" err="1" smtClean="0"/>
              <a:t>SolrMARC</a:t>
            </a:r>
            <a:r>
              <a:rPr lang="en-US" b="0" baseline="0" dirty="0" smtClean="0"/>
              <a:t> is the combination of </a:t>
            </a:r>
            <a:r>
              <a:rPr lang="en-US" b="0" baseline="0" dirty="0" err="1" smtClean="0"/>
              <a:t>VuFind</a:t>
            </a:r>
            <a:r>
              <a:rPr lang="en-US" b="0" baseline="0" dirty="0" smtClean="0"/>
              <a:t> and </a:t>
            </a:r>
            <a:r>
              <a:rPr lang="en-US" b="0" baseline="0" dirty="0" err="1" smtClean="0"/>
              <a:t>Blacklight</a:t>
            </a:r>
            <a:r>
              <a:rPr lang="en-US" b="0" baseline="0" dirty="0" smtClean="0"/>
              <a:t> projects</a:t>
            </a:r>
          </a:p>
          <a:p>
            <a:r>
              <a:rPr lang="en-US" b="0" baseline="0" dirty="0" smtClean="0"/>
              <a:t>				</a:t>
            </a:r>
          </a:p>
          <a:p>
            <a:r>
              <a:rPr lang="en-US" b="0" baseline="0" dirty="0" smtClean="0"/>
              <a:t>	</a:t>
            </a:r>
            <a:endParaRPr lang="en-US" b="0" dirty="0" smtClean="0"/>
          </a:p>
        </p:txBody>
      </p:sp>
      <p:sp>
        <p:nvSpPr>
          <p:cNvPr id="4" name="Slide Number Placeholder 3"/>
          <p:cNvSpPr>
            <a:spLocks noGrp="1"/>
          </p:cNvSpPr>
          <p:nvPr>
            <p:ph type="sldNum" sz="quarter" idx="10"/>
          </p:nvPr>
        </p:nvSpPr>
        <p:spPr/>
        <p:txBody>
          <a:bodyPr/>
          <a:lstStyle/>
          <a:p>
            <a:fld id="{9ABFF30F-5A1A-F44A-BA32-B18F7FC87E4C}" type="slidenum">
              <a:rPr lang="en-US" smtClean="0"/>
              <a:pPr/>
              <a:t>18</a:t>
            </a:fld>
            <a:endParaRPr lang="en-US" dirty="0"/>
          </a:p>
        </p:txBody>
      </p:sp>
    </p:spTree>
    <p:extLst>
      <p:ext uri="{BB962C8B-B14F-4D97-AF65-F5344CB8AC3E}">
        <p14:creationId xmlns:p14="http://schemas.microsoft.com/office/powerpoint/2010/main" val="10636567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 glimpse into not</a:t>
            </a:r>
            <a:r>
              <a:rPr lang="en-US" baseline="0" dirty="0" smtClean="0"/>
              <a:t> only how these modular components are being used, but how they are co-evolving together. </a:t>
            </a:r>
          </a:p>
          <a:p>
            <a:r>
              <a:rPr lang="en-US" b="1" baseline="0" dirty="0" smtClean="0"/>
              <a:t>If we become familiar and utilize these technologies now, we will be that much more equipped to evaluate and adopt systems such as Hydra as they mature...</a:t>
            </a:r>
            <a:endParaRPr lang="en-US" b="1" dirty="0"/>
          </a:p>
        </p:txBody>
      </p:sp>
      <p:sp>
        <p:nvSpPr>
          <p:cNvPr id="4" name="Slide Number Placeholder 3"/>
          <p:cNvSpPr>
            <a:spLocks noGrp="1"/>
          </p:cNvSpPr>
          <p:nvPr>
            <p:ph type="sldNum" sz="quarter" idx="10"/>
          </p:nvPr>
        </p:nvSpPr>
        <p:spPr/>
        <p:txBody>
          <a:bodyPr/>
          <a:lstStyle/>
          <a:p>
            <a:fld id="{9ABFF30F-5A1A-F44A-BA32-B18F7FC87E4C}" type="slidenum">
              <a:rPr lang="en-US" smtClean="0"/>
              <a:pPr/>
              <a:t>19</a:t>
            </a:fld>
            <a:endParaRPr lang="en-US" dirty="0"/>
          </a:p>
        </p:txBody>
      </p:sp>
    </p:spTree>
    <p:extLst>
      <p:ext uri="{BB962C8B-B14F-4D97-AF65-F5344CB8AC3E}">
        <p14:creationId xmlns:p14="http://schemas.microsoft.com/office/powerpoint/2010/main" val="19324815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BFF30F-5A1A-F44A-BA32-B18F7FC87E4C}" type="slidenum">
              <a:rPr lang="en-US" smtClean="0"/>
              <a:pPr/>
              <a:t>2</a:t>
            </a:fld>
            <a:endParaRPr lang="en-US" dirty="0"/>
          </a:p>
        </p:txBody>
      </p:sp>
    </p:spTree>
    <p:extLst>
      <p:ext uri="{BB962C8B-B14F-4D97-AF65-F5344CB8AC3E}">
        <p14:creationId xmlns:p14="http://schemas.microsoft.com/office/powerpoint/2010/main" val="29591639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ODAI – I’m terrible</a:t>
            </a:r>
            <a:r>
              <a:rPr lang="en-US" baseline="0" dirty="0" smtClean="0"/>
              <a:t> with acronyms, but I could remember this from the moment I first heard it.  Initiatives and Assets, Interfaces and Databases…makes a lot of sense to me.</a:t>
            </a:r>
          </a:p>
          <a:p>
            <a:endParaRPr lang="en-US" baseline="0" dirty="0" smtClean="0"/>
          </a:p>
          <a:p>
            <a:r>
              <a:rPr lang="en-US" baseline="0" dirty="0" smtClean="0"/>
              <a:t>Furthermore, their thought process seems very sound to me.  It is an acknowledgement that the systems need to communicate, that </a:t>
            </a:r>
            <a:r>
              <a:rPr lang="en-US" b="1" baseline="0" dirty="0" smtClean="0"/>
              <a:t>comprehensiveness </a:t>
            </a:r>
            <a:r>
              <a:rPr lang="en-US" b="0" baseline="0" dirty="0" smtClean="0"/>
              <a:t>in planning is critical.  Even utilizing 3</a:t>
            </a:r>
            <a:r>
              <a:rPr lang="en-US" b="0" baseline="30000" dirty="0" smtClean="0"/>
              <a:t>rd</a:t>
            </a:r>
            <a:r>
              <a:rPr lang="en-US" b="0" baseline="0" dirty="0" smtClean="0"/>
              <a:t> party services like YouTube where applicable…</a:t>
            </a:r>
            <a:endParaRPr lang="en-US" dirty="0"/>
          </a:p>
        </p:txBody>
      </p:sp>
      <p:sp>
        <p:nvSpPr>
          <p:cNvPr id="4" name="Slide Number Placeholder 3"/>
          <p:cNvSpPr>
            <a:spLocks noGrp="1"/>
          </p:cNvSpPr>
          <p:nvPr>
            <p:ph type="sldNum" sz="quarter" idx="10"/>
          </p:nvPr>
        </p:nvSpPr>
        <p:spPr/>
        <p:txBody>
          <a:bodyPr/>
          <a:lstStyle/>
          <a:p>
            <a:fld id="{9ABFF30F-5A1A-F44A-BA32-B18F7FC87E4C}" type="slidenum">
              <a:rPr lang="en-US" smtClean="0"/>
              <a:pPr/>
              <a:t>20</a:t>
            </a:fld>
            <a:endParaRPr lang="en-US" dirty="0"/>
          </a:p>
        </p:txBody>
      </p:sp>
    </p:spTree>
    <p:extLst>
      <p:ext uri="{BB962C8B-B14F-4D97-AF65-F5344CB8AC3E}">
        <p14:creationId xmlns:p14="http://schemas.microsoft.com/office/powerpoint/2010/main" val="22247981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BFF30F-5A1A-F44A-BA32-B18F7FC87E4C}" type="slidenum">
              <a:rPr lang="en-US" smtClean="0"/>
              <a:pPr/>
              <a:t>21</a:t>
            </a:fld>
            <a:endParaRPr lang="en-US" dirty="0"/>
          </a:p>
        </p:txBody>
      </p:sp>
    </p:spTree>
    <p:extLst>
      <p:ext uri="{BB962C8B-B14F-4D97-AF65-F5344CB8AC3E}">
        <p14:creationId xmlns:p14="http://schemas.microsoft.com/office/powerpoint/2010/main" val="23001360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It </a:t>
            </a:r>
            <a:r>
              <a:rPr lang="en-US" baseline="0" dirty="0" smtClean="0"/>
              <a:t>has been, and will continue to be, a driving force in our thinking about a digital collections ecosystem.</a:t>
            </a:r>
          </a:p>
          <a:p>
            <a:endParaRPr lang="en-US" baseline="0" dirty="0" smtClean="0"/>
          </a:p>
          <a:p>
            <a:r>
              <a:rPr lang="en-US" baseline="0" dirty="0" smtClean="0"/>
              <a:t>Just having some pieces in place will engender consistency</a:t>
            </a:r>
          </a:p>
        </p:txBody>
      </p:sp>
      <p:sp>
        <p:nvSpPr>
          <p:cNvPr id="4" name="Slide Number Placeholder 3"/>
          <p:cNvSpPr>
            <a:spLocks noGrp="1"/>
          </p:cNvSpPr>
          <p:nvPr>
            <p:ph type="sldNum" sz="quarter" idx="10"/>
          </p:nvPr>
        </p:nvSpPr>
        <p:spPr/>
        <p:txBody>
          <a:bodyPr/>
          <a:lstStyle/>
          <a:p>
            <a:fld id="{9ABFF30F-5A1A-F44A-BA32-B18F7FC87E4C}"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This is perhaps one of my favorite quotes and thoughts on this issue.  From an interview of the makers of Archivematica.</a:t>
            </a:r>
          </a:p>
        </p:txBody>
      </p:sp>
      <p:sp>
        <p:nvSpPr>
          <p:cNvPr id="4" name="Slide Number Placeholder 3"/>
          <p:cNvSpPr>
            <a:spLocks noGrp="1"/>
          </p:cNvSpPr>
          <p:nvPr>
            <p:ph type="sldNum" sz="quarter" idx="10"/>
          </p:nvPr>
        </p:nvSpPr>
        <p:spPr/>
        <p:txBody>
          <a:bodyPr/>
          <a:lstStyle/>
          <a:p>
            <a:fld id="{9ABFF30F-5A1A-F44A-BA32-B18F7FC87E4C}"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US" b="1" dirty="0" smtClean="0"/>
              <a:t>Open-Source</a:t>
            </a:r>
            <a:r>
              <a:rPr lang="en-US" dirty="0" smtClean="0"/>
              <a:t>: Libraries</a:t>
            </a:r>
            <a:r>
              <a:rPr lang="en-US" baseline="0" dirty="0" smtClean="0"/>
              <a:t> aren’t made of money, but also keep in mind that open-source software – like the data – will remain more “open” for longer.</a:t>
            </a:r>
            <a:endParaRPr lang="en-US" dirty="0" smtClean="0"/>
          </a:p>
          <a:p>
            <a:pPr marL="228600" indent="-228600">
              <a:buAutoNum type="arabicParenR"/>
            </a:pPr>
            <a:r>
              <a:rPr lang="en-US" b="1" dirty="0" smtClean="0"/>
              <a:t>Iterative / Agile development </a:t>
            </a:r>
            <a:r>
              <a:rPr lang="en-US" dirty="0" smtClean="0"/>
              <a:t>is a</a:t>
            </a:r>
            <a:r>
              <a:rPr lang="en-US" baseline="0" dirty="0" smtClean="0"/>
              <a:t> mindset centered around “iterative and incremental development”</a:t>
            </a:r>
          </a:p>
          <a:p>
            <a:pPr marL="228600" indent="-228600">
              <a:buAutoNum type="arabicParenR"/>
            </a:pPr>
            <a:r>
              <a:rPr lang="en-US" b="1" baseline="0" dirty="0" smtClean="0"/>
              <a:t>Modular: </a:t>
            </a:r>
            <a:r>
              <a:rPr lang="en-US" b="0" baseline="0" dirty="0" smtClean="0"/>
              <a:t>makes adopting new technologies, swapping out old ones, and sometimes even troubleshooting easier.  But most of all, it’s good in theory, to adopt technologies that are designed for a specific purpose.  Think again of the poor iPhone pictures….</a:t>
            </a:r>
          </a:p>
          <a:p>
            <a:pPr marL="228600" indent="-228600">
              <a:buAutoNum type="arabicParenR"/>
            </a:pPr>
            <a:r>
              <a:rPr lang="en-US" b="1" baseline="0" dirty="0" smtClean="0"/>
              <a:t>Preservation: </a:t>
            </a:r>
            <a:r>
              <a:rPr lang="en-US" b="0" baseline="0" dirty="0" smtClean="0"/>
              <a:t>Essential part of a digital collections platform.  </a:t>
            </a:r>
          </a:p>
          <a:p>
            <a:pPr marL="685800" lvl="1" indent="-228600">
              <a:buAutoNum type="arabicParenR"/>
            </a:pPr>
            <a:r>
              <a:rPr lang="en-US" b="0" baseline="0" dirty="0" smtClean="0"/>
              <a:t>In the digital realm, preservation and access have a unique tension.  Unlike traditional materials like print photographs or books, where they can sit on a shelf for 100 years and be fine, digital objects require constant attention, even migration.  So preservation is tied to both the storage system (Fedora / DSpace bitstream preservation for example) and accessibility and discovery of materials (making materials more valuable through exposure)</a:t>
            </a:r>
          </a:p>
          <a:p>
            <a:pPr marL="228600" lvl="0" indent="-228600">
              <a:buAutoNum type="arabicParenR"/>
            </a:pPr>
            <a:r>
              <a:rPr lang="en-US" b="1" baseline="0" dirty="0" smtClean="0"/>
              <a:t>Discovery: </a:t>
            </a:r>
            <a:r>
              <a:rPr lang="en-US" b="0" baseline="0" dirty="0" smtClean="0"/>
              <a:t>seemingly obvious, but historically VERY poor in digital collections platforms. This is tied to the next one...</a:t>
            </a:r>
          </a:p>
          <a:p>
            <a:pPr marL="228600" lvl="0" indent="-228600">
              <a:buAutoNum type="arabicParenR"/>
            </a:pPr>
            <a:r>
              <a:rPr lang="en-US" b="1" baseline="0" dirty="0" smtClean="0"/>
              <a:t>Access: </a:t>
            </a:r>
            <a:r>
              <a:rPr lang="en-US" b="0" baseline="0" dirty="0" smtClean="0"/>
              <a:t>We can save the bits, we can even make the metadata discoverable, but if we can’t present them in a fashion usable and desirable by patrons, it’s all for naught.</a:t>
            </a:r>
          </a:p>
          <a:p>
            <a:pPr marL="685800" lvl="1" indent="-228600">
              <a:buAutoNum type="arabicParenR"/>
            </a:pPr>
            <a:r>
              <a:rPr lang="en-US" b="0" baseline="0" dirty="0" smtClean="0"/>
              <a:t>API’s is a shared language or set of specifications for interfaces to communicate with each other.</a:t>
            </a:r>
          </a:p>
          <a:p>
            <a:pPr marL="685800" lvl="1" indent="-228600">
              <a:buAutoNum type="arabicParenR"/>
            </a:pPr>
            <a:r>
              <a:rPr lang="en-US" b="0" baseline="0" dirty="0" smtClean="0"/>
              <a:t>Thinking back to the Lev Manovich quote</a:t>
            </a:r>
            <a:r>
              <a:rPr lang="en-US" b="1" baseline="0" dirty="0" smtClean="0"/>
              <a:t>, that objects are the construction of an interface to a database</a:t>
            </a:r>
            <a:r>
              <a:rPr lang="en-US" b="0" baseline="0" dirty="0" smtClean="0"/>
              <a:t>, it becomes more clear why this is important.  Each Access Point is merely an API shaped into an interface.</a:t>
            </a:r>
          </a:p>
          <a:p>
            <a:pPr marL="685800" lvl="1" indent="-228600">
              <a:buAutoNum type="arabicParenR"/>
            </a:pPr>
            <a:r>
              <a:rPr lang="en-US" b="1" baseline="0" dirty="0" smtClean="0"/>
              <a:t>It reminds me a band or a choir, where you know particular components will respond with particular noises.  Based on this pre-determined behavior, elaborate works can be built from aggregate parts.</a:t>
            </a:r>
            <a:endParaRPr lang="en-US" b="0" baseline="0" dirty="0" smtClean="0"/>
          </a:p>
          <a:p>
            <a:pPr marL="685800" lvl="1" indent="-228600">
              <a:buAutoNum type="arabicParenR"/>
            </a:pPr>
            <a:endParaRPr lang="en-US" b="0" baseline="0" dirty="0" smtClean="0"/>
          </a:p>
          <a:p>
            <a:pPr marL="228600" lvl="0" indent="-228600">
              <a:buAutoNum type="arabicParenR"/>
            </a:pPr>
            <a:r>
              <a:rPr lang="en-US" b="0" baseline="0" dirty="0" smtClean="0"/>
              <a:t>Hope we will demonstrate how a simplistic model, with pre-existing open-source software can satisfy these requirements</a:t>
            </a:r>
            <a:endParaRPr lang="en-US" b="1" baseline="0" dirty="0" smtClean="0"/>
          </a:p>
          <a:p>
            <a:pPr marL="228600" indent="-228600">
              <a:buAutoNum type="arabicParenR"/>
            </a:pPr>
            <a:endParaRPr lang="en-US" dirty="0"/>
          </a:p>
        </p:txBody>
      </p:sp>
      <p:sp>
        <p:nvSpPr>
          <p:cNvPr id="4" name="Slide Number Placeholder 3"/>
          <p:cNvSpPr>
            <a:spLocks noGrp="1"/>
          </p:cNvSpPr>
          <p:nvPr>
            <p:ph type="sldNum" sz="quarter" idx="10"/>
          </p:nvPr>
        </p:nvSpPr>
        <p:spPr/>
        <p:txBody>
          <a:bodyPr/>
          <a:lstStyle/>
          <a:p>
            <a:fld id="{9ABFF30F-5A1A-F44A-BA32-B18F7FC87E4C}" type="slidenum">
              <a:rPr lang="en-US" smtClean="0"/>
              <a:pPr/>
              <a:t>24</a:t>
            </a:fld>
            <a:endParaRPr lang="en-US" dirty="0"/>
          </a:p>
        </p:txBody>
      </p:sp>
    </p:spTree>
    <p:extLst>
      <p:ext uri="{BB962C8B-B14F-4D97-AF65-F5344CB8AC3E}">
        <p14:creationId xmlns:p14="http://schemas.microsoft.com/office/powerpoint/2010/main" val="11886499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arenR"/>
            </a:pPr>
            <a:r>
              <a:rPr lang="en-US" b="1" dirty="0" smtClean="0"/>
              <a:t>DLXS: </a:t>
            </a:r>
            <a:r>
              <a:rPr lang="en-US" b="0" dirty="0" smtClean="0"/>
              <a:t>Created by the</a:t>
            </a:r>
            <a:r>
              <a:rPr lang="en-US" b="0" baseline="0" dirty="0" smtClean="0"/>
              <a:t> University of Michigan, was a workhorse for a long time, but is no longer supported. It’s time has come.</a:t>
            </a:r>
          </a:p>
          <a:p>
            <a:pPr marL="228600" indent="-228600">
              <a:buAutoNum type="arabicParenR"/>
            </a:pPr>
            <a:r>
              <a:rPr lang="en-US" b="1" baseline="0" dirty="0" smtClean="0"/>
              <a:t>Omeka: </a:t>
            </a:r>
            <a:r>
              <a:rPr lang="en-US" b="0" baseline="0" dirty="0" smtClean="0"/>
              <a:t>Excellent software for creating online exhibits, with simple setup, it does not satisfy other areas like preservation or access</a:t>
            </a:r>
          </a:p>
          <a:p>
            <a:pPr marL="228600" indent="-228600">
              <a:buAutoNum type="arabicParenR"/>
            </a:pPr>
            <a:r>
              <a:rPr lang="en-US" b="1" baseline="0" dirty="0" smtClean="0"/>
              <a:t>Linux File System</a:t>
            </a:r>
            <a:r>
              <a:rPr lang="en-US" b="0" baseline="0" dirty="0" smtClean="0"/>
              <a:t>: Still perhaps the most lightweight, flexible, and simple approach to simple file storage, this will continue to serve an important function</a:t>
            </a:r>
          </a:p>
          <a:p>
            <a:pPr marL="228600" indent="-228600">
              <a:buAutoNum type="arabicParenR"/>
            </a:pPr>
            <a:r>
              <a:rPr lang="en-US" b="1" baseline="0" dirty="0" smtClean="0"/>
              <a:t>Catalog: </a:t>
            </a:r>
            <a:r>
              <a:rPr lang="en-US" b="0" baseline="0" dirty="0" smtClean="0"/>
              <a:t>While Most of our digital objects / collections are searchable through the catalog, you are often sent to disparate access locations with an inability to search or browse between them.  That being said, we will still strive to include as much as we can in the catalog.  Catalogs are evolving too...</a:t>
            </a:r>
          </a:p>
          <a:p>
            <a:pPr marL="228600" indent="-228600">
              <a:buAutoNum type="arabicParenR"/>
            </a:pPr>
            <a:r>
              <a:rPr lang="en-US" b="1" baseline="0" dirty="0" smtClean="0"/>
              <a:t>Ad Hoc Collection Interfaces</a:t>
            </a:r>
            <a:r>
              <a:rPr lang="en-US" b="0" baseline="0" dirty="0" smtClean="0"/>
              <a:t>:  Some of the collections are DLXS, some Omeka, some pure HTML and file system.  While the backend is not sufficiently </a:t>
            </a:r>
            <a:r>
              <a:rPr lang="en-US" b="1" baseline="0" dirty="0" smtClean="0"/>
              <a:t>consistent </a:t>
            </a:r>
            <a:r>
              <a:rPr lang="en-US" b="0" baseline="0" dirty="0" smtClean="0"/>
              <a:t>to support this in the long-term, the case can certainly be made for unique interfaces, and will probably play a role in our infrastructure</a:t>
            </a:r>
            <a:endParaRPr lang="en-US" b="1" dirty="0"/>
          </a:p>
        </p:txBody>
      </p:sp>
      <p:sp>
        <p:nvSpPr>
          <p:cNvPr id="4" name="Slide Number Placeholder 3"/>
          <p:cNvSpPr>
            <a:spLocks noGrp="1"/>
          </p:cNvSpPr>
          <p:nvPr>
            <p:ph type="sldNum" sz="quarter" idx="10"/>
          </p:nvPr>
        </p:nvSpPr>
        <p:spPr/>
        <p:txBody>
          <a:bodyPr/>
          <a:lstStyle/>
          <a:p>
            <a:fld id="{9ABFF30F-5A1A-F44A-BA32-B18F7FC87E4C}"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Current:</a:t>
            </a:r>
            <a:r>
              <a:rPr lang="en-US" b="1" baseline="0" dirty="0" smtClean="0"/>
              <a:t> </a:t>
            </a:r>
            <a:r>
              <a:rPr lang="en-US" b="0" baseline="0" dirty="0" smtClean="0"/>
              <a:t>Inconsistent organization and description.  “Silos” of data (see form on right)</a:t>
            </a:r>
            <a:endParaRPr lang="en-US" b="1" dirty="0" smtClean="0"/>
          </a:p>
          <a:p>
            <a:r>
              <a:rPr lang="en-US" b="1" dirty="0" smtClean="0"/>
              <a:t>Ideal system: </a:t>
            </a:r>
            <a:r>
              <a:rPr lang="en-US" dirty="0" smtClean="0"/>
              <a:t>modular, stackable,</a:t>
            </a:r>
            <a:r>
              <a:rPr lang="en-US" baseline="0" dirty="0" smtClean="0"/>
              <a:t> tightly-knit</a:t>
            </a:r>
            <a:endParaRPr lang="en-US" dirty="0"/>
          </a:p>
        </p:txBody>
      </p:sp>
      <p:sp>
        <p:nvSpPr>
          <p:cNvPr id="4" name="Slide Number Placeholder 3"/>
          <p:cNvSpPr>
            <a:spLocks noGrp="1"/>
          </p:cNvSpPr>
          <p:nvPr>
            <p:ph type="sldNum" sz="quarter" idx="10"/>
          </p:nvPr>
        </p:nvSpPr>
        <p:spPr/>
        <p:txBody>
          <a:bodyPr/>
          <a:lstStyle/>
          <a:p>
            <a:fld id="{9ABFF30F-5A1A-F44A-BA32-B18F7FC87E4C}"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None/>
            </a:pPr>
            <a:r>
              <a:rPr lang="en-US" baseline="0" dirty="0" smtClean="0"/>
              <a:t>The reality in “imaging a digital collections ecosystem” is one of juggling ideas, considerable research, and the willingness to adopt new ideas.  I simply could not think of an image that conveyed this process more than multiple tetris pieces frozen in midair:</a:t>
            </a:r>
            <a:br>
              <a:rPr lang="en-US" baseline="0" dirty="0" smtClean="0"/>
            </a:br>
            <a:r>
              <a:rPr lang="en-US" baseline="0" dirty="0" smtClean="0"/>
              <a:t>- </a:t>
            </a:r>
            <a:r>
              <a:rPr lang="en-US" b="1" baseline="0" dirty="0" smtClean="0"/>
              <a:t>it’s possible, people have done it</a:t>
            </a:r>
          </a:p>
          <a:p>
            <a:pPr marL="228600" indent="-228600">
              <a:buNone/>
            </a:pPr>
            <a:r>
              <a:rPr lang="en-US" b="1" baseline="0" dirty="0" smtClean="0"/>
              <a:t>	- but pieces are very co-dependant</a:t>
            </a:r>
            <a:endParaRPr lang="en-US" baseline="0" dirty="0" smtClean="0"/>
          </a:p>
          <a:p>
            <a:pPr marL="228600" indent="-228600">
              <a:buNone/>
            </a:pPr>
            <a:endParaRPr lang="en-US" baseline="0" dirty="0" smtClean="0"/>
          </a:p>
          <a:p>
            <a:pPr marL="228600" indent="-228600">
              <a:buNone/>
            </a:pPr>
            <a:r>
              <a:rPr lang="en-US" baseline="0" dirty="0" smtClean="0"/>
              <a:t>Example:</a:t>
            </a:r>
          </a:p>
          <a:p>
            <a:pPr marL="228600" indent="-228600">
              <a:buAutoNum type="arabicParenR"/>
            </a:pPr>
            <a:r>
              <a:rPr lang="en-US" baseline="0" dirty="0" smtClean="0"/>
              <a:t>What shall we use for discovery? If we choose Backlight, that is </a:t>
            </a:r>
            <a:r>
              <a:rPr lang="en-US" b="1" baseline="0" dirty="0" smtClean="0"/>
              <a:t>assuming </a:t>
            </a:r>
            <a:r>
              <a:rPr lang="en-US" b="0" baseline="0" dirty="0" smtClean="0"/>
              <a:t>a Solr backend somewhere.  </a:t>
            </a:r>
          </a:p>
          <a:p>
            <a:pPr marL="685800" lvl="1" indent="-228600">
              <a:buAutoNum type="arabicParenR"/>
            </a:pPr>
            <a:r>
              <a:rPr lang="en-US" b="0" baseline="0" dirty="0" smtClean="0"/>
              <a:t>Or if we use DSpace as a file structure, then dublin core will be mainstay in our system</a:t>
            </a:r>
          </a:p>
          <a:p>
            <a:pPr marL="685800" lvl="1" indent="-228600">
              <a:buAutoNum type="arabicParenR"/>
            </a:pPr>
            <a:endParaRPr lang="en-US" b="0" baseline="0" dirty="0" smtClean="0"/>
          </a:p>
          <a:p>
            <a:pPr marL="228600" lvl="0" indent="-228600">
              <a:buAutoNum type="arabicParenR"/>
            </a:pPr>
            <a:r>
              <a:rPr lang="en-US" b="0" baseline="0" dirty="0" smtClean="0"/>
              <a:t>Think back to the watch diagram: sometimes you kind of have to hold a spring in place while dropping in another sprocket…</a:t>
            </a:r>
          </a:p>
          <a:p>
            <a:pPr marL="228600" lvl="0" indent="-228600">
              <a:buAutoNum type="arabicParenR"/>
            </a:pPr>
            <a:r>
              <a:rPr lang="en-US" b="0" baseline="0" dirty="0" smtClean="0"/>
              <a:t>Abbyy FineReader, our OCR software, is currently only available on a Windows VM</a:t>
            </a:r>
          </a:p>
          <a:p>
            <a:pPr marL="685800" lvl="1" indent="-228600">
              <a:buAutoNum type="arabicParenR"/>
            </a:pPr>
            <a:r>
              <a:rPr lang="en-US" b="0" baseline="0" dirty="0" smtClean="0"/>
              <a:t>This is VERY problematic for workflows, and involves new pieces (Samba)</a:t>
            </a:r>
          </a:p>
          <a:p>
            <a:pPr marL="228600" lvl="0" indent="-228600">
              <a:buAutoNum type="arabicParenR"/>
            </a:pPr>
            <a:endParaRPr lang="en-US" b="0" baseline="0" dirty="0" smtClean="0"/>
          </a:p>
          <a:p>
            <a:pPr marL="228600" indent="-228600">
              <a:buAutoNum type="arabicParenR"/>
            </a:pPr>
            <a:endParaRPr lang="en-US" b="0" baseline="0" dirty="0" smtClean="0"/>
          </a:p>
          <a:p>
            <a:pPr marL="228600" indent="-228600">
              <a:buAutoNum type="arabicParenR"/>
            </a:pPr>
            <a:endParaRPr lang="en-US" dirty="0"/>
          </a:p>
        </p:txBody>
      </p:sp>
      <p:sp>
        <p:nvSpPr>
          <p:cNvPr id="4" name="Slide Number Placeholder 3"/>
          <p:cNvSpPr>
            <a:spLocks noGrp="1"/>
          </p:cNvSpPr>
          <p:nvPr>
            <p:ph type="sldNum" sz="quarter" idx="10"/>
          </p:nvPr>
        </p:nvSpPr>
        <p:spPr/>
        <p:txBody>
          <a:bodyPr/>
          <a:lstStyle/>
          <a:p>
            <a:fld id="{9ABFF30F-5A1A-F44A-BA32-B18F7FC87E4C}"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a:t>
            </a:r>
            <a:r>
              <a:rPr lang="en-US" baseline="0" dirty="0" smtClean="0"/>
              <a:t> proposed system, at the very highest level.</a:t>
            </a:r>
          </a:p>
          <a:p>
            <a:endParaRPr lang="en-US" baseline="0" dirty="0" smtClean="0"/>
          </a:p>
          <a:p>
            <a:r>
              <a:rPr lang="en-US" baseline="0" dirty="0" smtClean="0"/>
              <a:t>Walk through the arrow:</a:t>
            </a:r>
            <a:br>
              <a:rPr lang="en-US" baseline="0" dirty="0" smtClean="0"/>
            </a:br>
            <a:r>
              <a:rPr lang="en-US" baseline="0" dirty="0" smtClean="0"/>
              <a:t>1) Users interact, search, and browse through a Blacklight discovery layer</a:t>
            </a:r>
          </a:p>
          <a:p>
            <a:r>
              <a:rPr lang="en-US" baseline="0" dirty="0" smtClean="0"/>
              <a:t>2) Blacklight is pulling information from a Solr index of METS files</a:t>
            </a:r>
          </a:p>
          <a:p>
            <a:r>
              <a:rPr lang="en-US" baseline="0" dirty="0" smtClean="0"/>
              <a:t>3) When a digital object is called, the METS file is pulled from the MySQL database</a:t>
            </a:r>
          </a:p>
          <a:p>
            <a:r>
              <a:rPr lang="en-US" baseline="0" dirty="0" smtClean="0"/>
              <a:t>4) This is sent to the appropriate access application</a:t>
            </a:r>
          </a:p>
          <a:p>
            <a:r>
              <a:rPr lang="en-US" baseline="0" dirty="0" smtClean="0"/>
              <a:t>5) The application from the Access Stack determines what files to pull from Storage to render from the METS file</a:t>
            </a:r>
          </a:p>
          <a:p>
            <a:r>
              <a:rPr lang="en-US" baseline="0" dirty="0" smtClean="0"/>
              <a:t>6) These are returned and displayed for the user</a:t>
            </a:r>
          </a:p>
          <a:p>
            <a:r>
              <a:rPr lang="en-US" baseline="0" dirty="0" smtClean="0"/>
              <a:t>7) It is conceivable, even likely, that some of the Access Stack components will integrate with the Blacklight as well.  University of Wisconsin Madison’s site is a good example of this (we’ll get there in a second...)</a:t>
            </a:r>
            <a:endParaRPr lang="en-US" dirty="0"/>
          </a:p>
        </p:txBody>
      </p:sp>
      <p:sp>
        <p:nvSpPr>
          <p:cNvPr id="4" name="Slide Number Placeholder 3"/>
          <p:cNvSpPr>
            <a:spLocks noGrp="1"/>
          </p:cNvSpPr>
          <p:nvPr>
            <p:ph type="sldNum" sz="quarter" idx="10"/>
          </p:nvPr>
        </p:nvSpPr>
        <p:spPr/>
        <p:txBody>
          <a:bodyPr/>
          <a:lstStyle/>
          <a:p>
            <a:fld id="{9ABFF30F-5A1A-F44A-BA32-B18F7FC87E4C}" type="slidenum">
              <a:rPr lang="en-US" smtClean="0"/>
              <a:pPr/>
              <a:t>28</a:t>
            </a:fld>
            <a:endParaRPr lang="en-US" dirty="0"/>
          </a:p>
        </p:txBody>
      </p:sp>
    </p:spTree>
    <p:extLst>
      <p:ext uri="{BB962C8B-B14F-4D97-AF65-F5344CB8AC3E}">
        <p14:creationId xmlns:p14="http://schemas.microsoft.com/office/powerpoint/2010/main" val="186717749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a:t>
            </a:r>
            <a:r>
              <a:rPr lang="en-US" baseline="0" dirty="0" smtClean="0"/>
              <a:t> just a fraction of the overall HathiTrust model – touching on components of our proposed system we will be talking about.</a:t>
            </a:r>
          </a:p>
        </p:txBody>
      </p:sp>
      <p:sp>
        <p:nvSpPr>
          <p:cNvPr id="4" name="Slide Number Placeholder 3"/>
          <p:cNvSpPr>
            <a:spLocks noGrp="1"/>
          </p:cNvSpPr>
          <p:nvPr>
            <p:ph type="sldNum" sz="quarter" idx="10"/>
          </p:nvPr>
        </p:nvSpPr>
        <p:spPr/>
        <p:txBody>
          <a:bodyPr/>
          <a:lstStyle/>
          <a:p>
            <a:fld id="{9ABFF30F-5A1A-F44A-BA32-B18F7FC87E4C}" type="slidenum">
              <a:rPr lang="en-US" smtClean="0"/>
              <a:pPr/>
              <a:t>29</a:t>
            </a:fld>
            <a:endParaRPr lang="en-US" dirty="0"/>
          </a:p>
        </p:txBody>
      </p:sp>
    </p:spTree>
    <p:extLst>
      <p:ext uri="{BB962C8B-B14F-4D97-AF65-F5344CB8AC3E}">
        <p14:creationId xmlns:p14="http://schemas.microsoft.com/office/powerpoint/2010/main" val="14866329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BFF30F-5A1A-F44A-BA32-B18F7FC87E4C}" type="slidenum">
              <a:rPr lang="en-US" smtClean="0"/>
              <a:pPr/>
              <a:t>3</a:t>
            </a:fld>
            <a:endParaRPr lang="en-US" dirty="0"/>
          </a:p>
        </p:txBody>
      </p:sp>
    </p:spTree>
    <p:extLst>
      <p:ext uri="{BB962C8B-B14F-4D97-AF65-F5344CB8AC3E}">
        <p14:creationId xmlns:p14="http://schemas.microsoft.com/office/powerpoint/2010/main" val="2719884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600" b="1" dirty="0" smtClean="0"/>
              <a:t>Linux File System:</a:t>
            </a:r>
          </a:p>
          <a:p>
            <a:pPr marL="0" marR="0" lvl="1" indent="0" algn="l" defTabSz="457200" rtl="0" eaLnBrk="1" fontAlgn="auto" latinLnBrk="0" hangingPunct="1">
              <a:lnSpc>
                <a:spcPct val="100000"/>
              </a:lnSpc>
              <a:spcBef>
                <a:spcPts val="0"/>
              </a:spcBef>
              <a:spcAft>
                <a:spcPts val="0"/>
              </a:spcAft>
              <a:buClrTx/>
              <a:buSzTx/>
              <a:buFontTx/>
              <a:buNone/>
              <a:tabLst/>
              <a:defRPr/>
            </a:pPr>
            <a:r>
              <a:rPr lang="en-US" sz="1600" dirty="0" smtClean="0"/>
              <a:t>where bitstream (actual bytes, 0’s and 1’s) and descriptive information (metadata) are split</a:t>
            </a:r>
          </a:p>
          <a:p>
            <a:pPr marL="0" marR="0" lvl="1" indent="0" algn="l" defTabSz="457200" rtl="0" eaLnBrk="1" fontAlgn="auto" latinLnBrk="0" hangingPunct="1">
              <a:lnSpc>
                <a:spcPct val="100000"/>
              </a:lnSpc>
              <a:spcBef>
                <a:spcPts val="0"/>
              </a:spcBef>
              <a:spcAft>
                <a:spcPts val="0"/>
              </a:spcAft>
              <a:buClrTx/>
              <a:buSzTx/>
              <a:buFontTx/>
              <a:buNone/>
              <a:tabLst/>
              <a:defRPr/>
            </a:pPr>
            <a:endParaRPr lang="en-US" sz="1600" dirty="0" smtClean="0"/>
          </a:p>
          <a:p>
            <a:pPr marL="0" marR="0" lvl="1" indent="0" algn="l" defTabSz="457200" rtl="0" eaLnBrk="1" fontAlgn="auto" latinLnBrk="0" hangingPunct="1">
              <a:lnSpc>
                <a:spcPct val="100000"/>
              </a:lnSpc>
              <a:spcBef>
                <a:spcPts val="0"/>
              </a:spcBef>
              <a:spcAft>
                <a:spcPts val="0"/>
              </a:spcAft>
              <a:buClrTx/>
              <a:buSzTx/>
              <a:buFontTx/>
              <a:buNone/>
              <a:tabLst/>
              <a:defRPr/>
            </a:pPr>
            <a:r>
              <a:rPr lang="en-US" sz="1600" b="1" dirty="0" smtClean="0"/>
              <a:t>Even in just the last few days, Fedora is emerging as a likely</a:t>
            </a:r>
            <a:r>
              <a:rPr lang="en-US" sz="1600" b="1" baseline="0" dirty="0" smtClean="0"/>
              <a:t> backend for our infrastructure:</a:t>
            </a:r>
          </a:p>
          <a:p>
            <a:pPr marL="0" marR="0" lvl="1" indent="0" algn="l" defTabSz="457200" rtl="0" eaLnBrk="1" fontAlgn="auto" latinLnBrk="0" hangingPunct="1">
              <a:lnSpc>
                <a:spcPct val="100000"/>
              </a:lnSpc>
              <a:spcBef>
                <a:spcPts val="0"/>
              </a:spcBef>
              <a:spcAft>
                <a:spcPts val="0"/>
              </a:spcAft>
              <a:buClrTx/>
              <a:buSzTx/>
              <a:buFontTx/>
              <a:buNone/>
              <a:tabLst/>
              <a:defRPr/>
            </a:pPr>
            <a:r>
              <a:rPr lang="en-US" sz="1600" b="0" baseline="0" dirty="0" smtClean="0"/>
              <a:t>	- Fedora is developed with a </a:t>
            </a:r>
            <a:r>
              <a:rPr lang="en-US" sz="1600" b="0" baseline="0" dirty="0" err="1" smtClean="0"/>
              <a:t>RESTful</a:t>
            </a:r>
            <a:r>
              <a:rPr lang="en-US" sz="1600" b="0" baseline="0" dirty="0" smtClean="0"/>
              <a:t> API, removing the need to write communication scripts and transformations yourself</a:t>
            </a:r>
          </a:p>
          <a:p>
            <a:pPr marL="0" marR="0" lvl="1" indent="0" algn="l" defTabSz="457200" rtl="0" eaLnBrk="1" fontAlgn="auto" latinLnBrk="0" hangingPunct="1">
              <a:lnSpc>
                <a:spcPct val="100000"/>
              </a:lnSpc>
              <a:spcBef>
                <a:spcPts val="0"/>
              </a:spcBef>
              <a:spcAft>
                <a:spcPts val="0"/>
              </a:spcAft>
              <a:buClrTx/>
              <a:buSzTx/>
              <a:buFontTx/>
              <a:buNone/>
              <a:tabLst/>
              <a:defRPr/>
            </a:pPr>
            <a:r>
              <a:rPr lang="en-US" sz="1600" b="0" baseline="0" dirty="0" smtClean="0"/>
              <a:t>	- Provides much more opportunities for preservation actions.</a:t>
            </a:r>
            <a:endParaRPr lang="en-US" sz="1600" b="0" dirty="0" smtClean="0"/>
          </a:p>
          <a:p>
            <a:pPr marL="0" marR="0" lvl="1" indent="0" algn="l" defTabSz="457200" rtl="0" eaLnBrk="1" fontAlgn="auto" latinLnBrk="0" hangingPunct="1">
              <a:lnSpc>
                <a:spcPct val="100000"/>
              </a:lnSpc>
              <a:spcBef>
                <a:spcPts val="0"/>
              </a:spcBef>
              <a:spcAft>
                <a:spcPts val="0"/>
              </a:spcAft>
              <a:buClrTx/>
              <a:buSzTx/>
              <a:buFontTx/>
              <a:buNone/>
              <a:tabLst/>
              <a:defRPr/>
            </a:pPr>
            <a:endParaRPr lang="en-US" sz="1600" dirty="0" smtClean="0"/>
          </a:p>
          <a:p>
            <a:pPr marL="0" marR="0" lvl="1" indent="0" algn="l" defTabSz="457200" rtl="0" eaLnBrk="1" fontAlgn="auto" latinLnBrk="0" hangingPunct="1">
              <a:lnSpc>
                <a:spcPct val="100000"/>
              </a:lnSpc>
              <a:spcBef>
                <a:spcPts val="0"/>
              </a:spcBef>
              <a:spcAft>
                <a:spcPts val="0"/>
              </a:spcAft>
              <a:buClrTx/>
              <a:buSzTx/>
              <a:buFontTx/>
              <a:buNone/>
              <a:tabLst/>
              <a:defRPr/>
            </a:pPr>
            <a:endParaRPr lang="en-US" sz="1600" b="1" dirty="0" smtClean="0"/>
          </a:p>
          <a:p>
            <a:endParaRPr lang="en-US" dirty="0"/>
          </a:p>
        </p:txBody>
      </p:sp>
      <p:sp>
        <p:nvSpPr>
          <p:cNvPr id="4" name="Slide Number Placeholder 3"/>
          <p:cNvSpPr>
            <a:spLocks noGrp="1"/>
          </p:cNvSpPr>
          <p:nvPr>
            <p:ph type="sldNum" sz="quarter" idx="10"/>
          </p:nvPr>
        </p:nvSpPr>
        <p:spPr/>
        <p:txBody>
          <a:bodyPr/>
          <a:lstStyle/>
          <a:p>
            <a:fld id="{9ABFF30F-5A1A-F44A-BA32-B18F7FC87E4C}" type="slidenum">
              <a:rPr lang="en-US" smtClean="0"/>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XML:</a:t>
            </a:r>
            <a:r>
              <a:rPr lang="en-US" b="1" baseline="0" dirty="0" smtClean="0"/>
              <a:t> </a:t>
            </a:r>
            <a:endParaRPr lang="en-US" b="0" baseline="0" dirty="0" smtClean="0"/>
          </a:p>
          <a:p>
            <a:r>
              <a:rPr lang="en-US" b="0" baseline="0" dirty="0" smtClean="0"/>
              <a:t>METS is essentially a wrapper for other formats, </a:t>
            </a:r>
          </a:p>
          <a:p>
            <a:r>
              <a:rPr lang="en-US" b="0" baseline="0" dirty="0" smtClean="0"/>
              <a:t>	- structural </a:t>
            </a:r>
            <a:r>
              <a:rPr lang="en-US" b="1" baseline="0" dirty="0" smtClean="0"/>
              <a:t>map</a:t>
            </a:r>
            <a:r>
              <a:rPr lang="en-US" b="0" baseline="0" dirty="0" smtClean="0"/>
              <a:t> of constituent objects (remember, this can be files or even other objects)</a:t>
            </a:r>
          </a:p>
          <a:p>
            <a:r>
              <a:rPr lang="en-US" b="1" baseline="0" dirty="0" smtClean="0"/>
              <a:t>	- also, </a:t>
            </a:r>
            <a:r>
              <a:rPr lang="en-US" b="0" baseline="0" dirty="0" smtClean="0"/>
              <a:t>PREMIS is particularly suited to preservation</a:t>
            </a:r>
          </a:p>
          <a:p>
            <a:endParaRPr lang="en-US" b="0" baseline="0" dirty="0" smtClean="0"/>
          </a:p>
        </p:txBody>
      </p:sp>
      <p:sp>
        <p:nvSpPr>
          <p:cNvPr id="4" name="Slide Number Placeholder 3"/>
          <p:cNvSpPr>
            <a:spLocks noGrp="1"/>
          </p:cNvSpPr>
          <p:nvPr>
            <p:ph type="sldNum" sz="quarter" idx="10"/>
          </p:nvPr>
        </p:nvSpPr>
        <p:spPr/>
        <p:txBody>
          <a:bodyPr/>
          <a:lstStyle/>
          <a:p>
            <a:fld id="{9ABFF30F-5A1A-F44A-BA32-B18F7FC87E4C}" type="slidenum">
              <a:rPr lang="en-US" smtClean="0"/>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a:t>
            </a:r>
            <a:r>
              <a:rPr lang="en-US" baseline="0" dirty="0" smtClean="0"/>
              <a:t> “Typical Collection”</a:t>
            </a:r>
          </a:p>
          <a:p>
            <a:r>
              <a:rPr lang="en-US" baseline="0" dirty="0" smtClean="0"/>
              <a:t>#2, 3 “</a:t>
            </a:r>
            <a:r>
              <a:rPr lang="en-US" baseline="0" dirty="0" err="1" smtClean="0"/>
              <a:t>eTexts</a:t>
            </a:r>
            <a:r>
              <a:rPr lang="en-US" baseline="0" dirty="0" smtClean="0"/>
              <a:t>”, fairly simple “complex” objects</a:t>
            </a:r>
          </a:p>
          <a:p>
            <a:r>
              <a:rPr lang="en-US" baseline="0" dirty="0" smtClean="0"/>
              <a:t>#4 “atomistic” object, pulling pieces from other objects</a:t>
            </a:r>
          </a:p>
          <a:p>
            <a:r>
              <a:rPr lang="en-US" baseline="0" dirty="0" smtClean="0"/>
              <a:t>	- these just </a:t>
            </a:r>
            <a:r>
              <a:rPr lang="en-US" i="1" baseline="0" dirty="0" smtClean="0"/>
              <a:t>feel </a:t>
            </a:r>
            <a:r>
              <a:rPr lang="en-US" i="0" baseline="0" dirty="0" smtClean="0"/>
              <a:t>different to me, like a </a:t>
            </a:r>
            <a:r>
              <a:rPr lang="en-US" i="0" baseline="0" dirty="0" err="1" smtClean="0"/>
              <a:t>mashup</a:t>
            </a:r>
            <a:r>
              <a:rPr lang="en-US" i="0" baseline="0" dirty="0" smtClean="0"/>
              <a:t>, but should all be managed well by METS files</a:t>
            </a:r>
            <a:endParaRPr lang="en-US" dirty="0"/>
          </a:p>
        </p:txBody>
      </p:sp>
      <p:sp>
        <p:nvSpPr>
          <p:cNvPr id="4" name="Slide Number Placeholder 3"/>
          <p:cNvSpPr>
            <a:spLocks noGrp="1"/>
          </p:cNvSpPr>
          <p:nvPr>
            <p:ph type="sldNum" sz="quarter" idx="10"/>
          </p:nvPr>
        </p:nvSpPr>
        <p:spPr/>
        <p:txBody>
          <a:bodyPr/>
          <a:lstStyle/>
          <a:p>
            <a:fld id="{9ABFF30F-5A1A-F44A-BA32-B18F7FC87E4C}" type="slidenum">
              <a:rPr lang="en-US" smtClean="0"/>
              <a:pPr/>
              <a:t>32</a:t>
            </a:fld>
            <a:endParaRPr lang="en-US" dirty="0"/>
          </a:p>
        </p:txBody>
      </p:sp>
    </p:spTree>
    <p:extLst>
      <p:ext uri="{BB962C8B-B14F-4D97-AF65-F5344CB8AC3E}">
        <p14:creationId xmlns:p14="http://schemas.microsoft.com/office/powerpoint/2010/main" val="21135929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think of this as the “brains” of the infrastructure, the</a:t>
            </a:r>
            <a:r>
              <a:rPr lang="en-US" baseline="0" dirty="0" smtClean="0"/>
              <a:t> metadata store behind the discovery and information for the access pages.  </a:t>
            </a:r>
          </a:p>
          <a:p>
            <a:endParaRPr lang="en-US" baseline="0" dirty="0" smtClean="0"/>
          </a:p>
          <a:p>
            <a:r>
              <a:rPr lang="en-US" baseline="0" dirty="0" smtClean="0"/>
              <a:t>I don’t have a picture here of this particular piece, but it’s mostly just the same XML from a couple slides back.</a:t>
            </a:r>
            <a:endParaRPr lang="en-US" dirty="0"/>
          </a:p>
        </p:txBody>
      </p:sp>
      <p:sp>
        <p:nvSpPr>
          <p:cNvPr id="4" name="Slide Number Placeholder 3"/>
          <p:cNvSpPr>
            <a:spLocks noGrp="1"/>
          </p:cNvSpPr>
          <p:nvPr>
            <p:ph type="sldNum" sz="quarter" idx="10"/>
          </p:nvPr>
        </p:nvSpPr>
        <p:spPr/>
        <p:txBody>
          <a:bodyPr/>
          <a:lstStyle/>
          <a:p>
            <a:fld id="{9ABFF30F-5A1A-F44A-BA32-B18F7FC87E4C}" type="slidenum">
              <a:rPr lang="en-US" smtClean="0"/>
              <a:pPr/>
              <a:t>33</a:t>
            </a:fld>
            <a:endParaRPr lang="en-US" dirty="0"/>
          </a:p>
        </p:txBody>
      </p:sp>
    </p:spTree>
    <p:extLst>
      <p:ext uri="{BB962C8B-B14F-4D97-AF65-F5344CB8AC3E}">
        <p14:creationId xmlns:p14="http://schemas.microsoft.com/office/powerpoint/2010/main" val="37129987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ABFF30F-5A1A-F44A-BA32-B18F7FC87E4C}" type="slidenum">
              <a:rPr lang="en-US" smtClean="0"/>
              <a:pPr/>
              <a:t>34</a:t>
            </a:fld>
            <a:endParaRPr lang="en-US" dirty="0"/>
          </a:p>
        </p:txBody>
      </p:sp>
    </p:spTree>
    <p:extLst>
      <p:ext uri="{BB962C8B-B14F-4D97-AF65-F5344CB8AC3E}">
        <p14:creationId xmlns:p14="http://schemas.microsoft.com/office/powerpoint/2010/main" val="63774366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Move…</a:t>
            </a:r>
          </a:p>
        </p:txBody>
      </p:sp>
      <p:sp>
        <p:nvSpPr>
          <p:cNvPr id="4" name="Slide Number Placeholder 3"/>
          <p:cNvSpPr>
            <a:spLocks noGrp="1"/>
          </p:cNvSpPr>
          <p:nvPr>
            <p:ph type="sldNum" sz="quarter" idx="10"/>
          </p:nvPr>
        </p:nvSpPr>
        <p:spPr/>
        <p:txBody>
          <a:bodyPr/>
          <a:lstStyle/>
          <a:p>
            <a:fld id="{431136BC-9504-49D7-89C7-144F119060A6}" type="slidenum">
              <a:rPr lang="en-US" smtClean="0"/>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Quickly….</a:t>
            </a:r>
          </a:p>
        </p:txBody>
      </p:sp>
      <p:sp>
        <p:nvSpPr>
          <p:cNvPr id="4" name="Slide Number Placeholder 3"/>
          <p:cNvSpPr>
            <a:spLocks noGrp="1"/>
          </p:cNvSpPr>
          <p:nvPr>
            <p:ph type="sldNum" sz="quarter" idx="10"/>
          </p:nvPr>
        </p:nvSpPr>
        <p:spPr/>
        <p:txBody>
          <a:bodyPr/>
          <a:lstStyle/>
          <a:p>
            <a:fld id="{431136BC-9504-49D7-89C7-144F119060A6}" type="slidenum">
              <a:rPr lang="en-US" smtClean="0"/>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Nice, clean,</a:t>
            </a:r>
            <a:r>
              <a:rPr lang="en-US" baseline="0" dirty="0" smtClean="0"/>
              <a:t> crisp, design.</a:t>
            </a:r>
            <a:endParaRPr lang="en-US" dirty="0"/>
          </a:p>
        </p:txBody>
      </p:sp>
      <p:sp>
        <p:nvSpPr>
          <p:cNvPr id="4" name="Slide Number Placeholder 3"/>
          <p:cNvSpPr>
            <a:spLocks noGrp="1"/>
          </p:cNvSpPr>
          <p:nvPr>
            <p:ph type="sldNum" sz="quarter" idx="10"/>
          </p:nvPr>
        </p:nvSpPr>
        <p:spPr/>
        <p:txBody>
          <a:bodyPr/>
          <a:lstStyle/>
          <a:p>
            <a:fld id="{9ABFF30F-5A1A-F44A-BA32-B18F7FC87E4C}" type="slidenum">
              <a:rPr lang="en-US" smtClean="0"/>
              <a:pPr/>
              <a:t>37</a:t>
            </a:fld>
            <a:endParaRPr lang="en-US" dirty="0"/>
          </a:p>
        </p:txBody>
      </p:sp>
    </p:spTree>
    <p:extLst>
      <p:ext uri="{BB962C8B-B14F-4D97-AF65-F5344CB8AC3E}">
        <p14:creationId xmlns:p14="http://schemas.microsoft.com/office/powerpoint/2010/main" val="159710203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UW</a:t>
            </a:r>
            <a:r>
              <a:rPr lang="en-US" baseline="0" dirty="0" smtClean="0"/>
              <a:t> Madison’s library catalog, </a:t>
            </a:r>
            <a:endParaRPr lang="en-US" dirty="0"/>
          </a:p>
        </p:txBody>
      </p:sp>
      <p:sp>
        <p:nvSpPr>
          <p:cNvPr id="4" name="Slide Number Placeholder 3"/>
          <p:cNvSpPr>
            <a:spLocks noGrp="1"/>
          </p:cNvSpPr>
          <p:nvPr>
            <p:ph type="sldNum" sz="quarter" idx="10"/>
          </p:nvPr>
        </p:nvSpPr>
        <p:spPr/>
        <p:txBody>
          <a:bodyPr/>
          <a:lstStyle/>
          <a:p>
            <a:fld id="{9ABFF30F-5A1A-F44A-BA32-B18F7FC87E4C}" type="slidenum">
              <a:rPr lang="en-US" smtClean="0"/>
              <a:pPr/>
              <a:t>38</a:t>
            </a:fld>
            <a:endParaRPr lang="en-US" dirty="0"/>
          </a:p>
        </p:txBody>
      </p:sp>
    </p:spTree>
    <p:extLst>
      <p:ext uri="{BB962C8B-B14F-4D97-AF65-F5344CB8AC3E}">
        <p14:creationId xmlns:p14="http://schemas.microsoft.com/office/powerpoint/2010/main" val="159710203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Stanford’s “</a:t>
            </a:r>
            <a:r>
              <a:rPr lang="en-US" dirty="0" err="1" smtClean="0"/>
              <a:t>SearchWorks</a:t>
            </a:r>
            <a:r>
              <a:rPr lang="en-US" dirty="0" smtClean="0"/>
              <a:t>” – using </a:t>
            </a:r>
            <a:r>
              <a:rPr lang="en-US" dirty="0" err="1" smtClean="0"/>
              <a:t>Blacklight</a:t>
            </a:r>
            <a:r>
              <a:rPr lang="en-US" dirty="0" smtClean="0"/>
              <a:t> as an alternative discovery interface, including</a:t>
            </a:r>
            <a:r>
              <a:rPr lang="en-US" baseline="0" dirty="0" smtClean="0"/>
              <a:t> their digital collections and other materials, it is poised to become their primary discovery interface….</a:t>
            </a:r>
            <a:endParaRPr lang="en-US" dirty="0"/>
          </a:p>
        </p:txBody>
      </p:sp>
      <p:sp>
        <p:nvSpPr>
          <p:cNvPr id="4" name="Slide Number Placeholder 3"/>
          <p:cNvSpPr>
            <a:spLocks noGrp="1"/>
          </p:cNvSpPr>
          <p:nvPr>
            <p:ph type="sldNum" sz="quarter" idx="10"/>
          </p:nvPr>
        </p:nvSpPr>
        <p:spPr/>
        <p:txBody>
          <a:bodyPr/>
          <a:lstStyle/>
          <a:p>
            <a:fld id="{9ABFF30F-5A1A-F44A-BA32-B18F7FC87E4C}" type="slidenum">
              <a:rPr lang="en-US" smtClean="0"/>
              <a:pPr/>
              <a:t>39</a:t>
            </a:fld>
            <a:endParaRPr lang="en-US" dirty="0"/>
          </a:p>
        </p:txBody>
      </p:sp>
    </p:spTree>
    <p:extLst>
      <p:ext uri="{BB962C8B-B14F-4D97-AF65-F5344CB8AC3E}">
        <p14:creationId xmlns:p14="http://schemas.microsoft.com/office/powerpoint/2010/main" val="24739922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a:t>
            </a:r>
            <a:r>
              <a:rPr lang="en-US" baseline="0" dirty="0" smtClean="0"/>
              <a:t> feel as though I would be hard pressed to talk about digital collections and not have this quote.  </a:t>
            </a:r>
          </a:p>
          <a:p>
            <a:endParaRPr lang="en-US" baseline="0" dirty="0" smtClean="0"/>
          </a:p>
          <a:p>
            <a:r>
              <a:rPr lang="en-US" baseline="0" dirty="0" smtClean="0"/>
              <a:t>In this article, Lev is talking about new media objects and how they fit into the traditional narrative of stories and information systems.  However, whether he intended to or not, I think it’s a wonderful insight into the nature of digital collections – that </a:t>
            </a:r>
            <a:r>
              <a:rPr lang="en-US" b="1" baseline="0" dirty="0" smtClean="0"/>
              <a:t>they are essentially an interface to a database.  </a:t>
            </a:r>
            <a:r>
              <a:rPr lang="en-US" b="0" baseline="0" dirty="0" smtClean="0"/>
              <a:t>For those database minded people out there, almost a </a:t>
            </a:r>
            <a:r>
              <a:rPr lang="en-US" b="1" baseline="0" dirty="0" smtClean="0"/>
              <a:t>view </a:t>
            </a:r>
            <a:r>
              <a:rPr lang="en-US" b="0" baseline="0" dirty="0" smtClean="0"/>
              <a:t>if you will.</a:t>
            </a:r>
            <a:endParaRPr lang="en-US" baseline="0" dirty="0" smtClean="0"/>
          </a:p>
        </p:txBody>
      </p:sp>
      <p:sp>
        <p:nvSpPr>
          <p:cNvPr id="4" name="Slide Number Placeholder 3"/>
          <p:cNvSpPr>
            <a:spLocks noGrp="1"/>
          </p:cNvSpPr>
          <p:nvPr>
            <p:ph type="sldNum" sz="quarter" idx="10"/>
          </p:nvPr>
        </p:nvSpPr>
        <p:spPr/>
        <p:txBody>
          <a:bodyPr/>
          <a:lstStyle/>
          <a:p>
            <a:fld id="{9ABFF30F-5A1A-F44A-BA32-B18F7FC87E4C}" type="slidenum">
              <a:rPr lang="en-US" smtClean="0"/>
              <a:pPr/>
              <a:t>4</a:t>
            </a:fld>
            <a:endParaRPr lang="en-US" dirty="0"/>
          </a:p>
        </p:txBody>
      </p:sp>
    </p:spTree>
    <p:extLst>
      <p:ext uri="{BB962C8B-B14F-4D97-AF65-F5344CB8AC3E}">
        <p14:creationId xmlns:p14="http://schemas.microsoft.com/office/powerpoint/2010/main" val="419595234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sz="1200" kern="1200" dirty="0" smtClean="0">
                <a:solidFill>
                  <a:schemeClr val="tx1"/>
                </a:solidFill>
                <a:latin typeface="+mn-lt"/>
                <a:ea typeface="+mn-ea"/>
                <a:cs typeface="+mn-cs"/>
              </a:rPr>
              <a:t>“here are </a:t>
            </a:r>
            <a:r>
              <a:rPr lang="en-US" sz="1200" i="1" kern="1200" dirty="0" smtClean="0">
                <a:solidFill>
                  <a:schemeClr val="tx1"/>
                </a:solidFill>
                <a:latin typeface="+mn-lt"/>
                <a:ea typeface="+mn-ea"/>
                <a:cs typeface="+mn-cs"/>
              </a:rPr>
              <a:t>different ways</a:t>
            </a:r>
            <a:r>
              <a:rPr lang="en-US" sz="1200" i="0" kern="1200" dirty="0" smtClean="0">
                <a:solidFill>
                  <a:schemeClr val="tx1"/>
                </a:solidFill>
                <a:latin typeface="+mn-lt"/>
                <a:ea typeface="+mn-ea"/>
                <a:cs typeface="+mn-cs"/>
              </a:rPr>
              <a:t> to browse our items…” acknowledges</a:t>
            </a:r>
            <a:r>
              <a:rPr lang="en-US" sz="1200" i="0" kern="1200" baseline="0" dirty="0" smtClean="0">
                <a:solidFill>
                  <a:schemeClr val="tx1"/>
                </a:solidFill>
                <a:latin typeface="+mn-lt"/>
                <a:ea typeface="+mn-ea"/>
                <a:cs typeface="+mn-cs"/>
              </a:rPr>
              <a:t> that one size no longer fits all, nor should it</a:t>
            </a:r>
          </a:p>
          <a:p>
            <a:pPr marL="0" indent="0">
              <a:buFontTx/>
              <a:buNone/>
            </a:pPr>
            <a:endParaRPr lang="en-US" sz="1200" i="0" kern="1200" dirty="0" smtClean="0">
              <a:solidFill>
                <a:schemeClr val="tx1"/>
              </a:solidFill>
              <a:latin typeface="+mn-lt"/>
              <a:ea typeface="+mn-ea"/>
              <a:cs typeface="+mn-cs"/>
            </a:endParaRPr>
          </a:p>
          <a:p>
            <a:pPr marL="0" indent="0">
              <a:buFontTx/>
              <a:buNone/>
            </a:pPr>
            <a:r>
              <a:rPr lang="en-US" sz="1200" i="0" kern="1200" dirty="0" smtClean="0">
                <a:solidFill>
                  <a:schemeClr val="tx1"/>
                </a:solidFill>
                <a:latin typeface="+mn-lt"/>
                <a:ea typeface="+mn-ea"/>
                <a:cs typeface="+mn-cs"/>
              </a:rPr>
              <a:t>not a huge fan of word clouds, but pretty effective</a:t>
            </a:r>
            <a:r>
              <a:rPr lang="en-US" sz="1200" i="0" kern="1200" baseline="0" dirty="0" smtClean="0">
                <a:solidFill>
                  <a:schemeClr val="tx1"/>
                </a:solidFill>
                <a:latin typeface="+mn-lt"/>
                <a:ea typeface="+mn-ea"/>
                <a:cs typeface="+mn-cs"/>
              </a:rPr>
              <a:t> in this case, a good example of that </a:t>
            </a:r>
            <a:r>
              <a:rPr lang="en-US" sz="1200" i="0" kern="1200" baseline="0" dirty="0" err="1" smtClean="0">
                <a:solidFill>
                  <a:schemeClr val="tx1"/>
                </a:solidFill>
                <a:latin typeface="+mn-lt"/>
                <a:ea typeface="+mn-ea"/>
                <a:cs typeface="+mn-cs"/>
              </a:rPr>
              <a:t>princicple</a:t>
            </a:r>
            <a:endParaRPr lang="en-US" sz="1200" i="0" kern="1200" baseline="0" dirty="0" smtClean="0">
              <a:solidFill>
                <a:schemeClr val="tx1"/>
              </a:solidFill>
              <a:latin typeface="+mn-lt"/>
              <a:ea typeface="+mn-ea"/>
              <a:cs typeface="+mn-cs"/>
            </a:endParaRPr>
          </a:p>
          <a:p>
            <a:pPr marL="0" indent="0">
              <a:buFontTx/>
              <a:buNone/>
            </a:pPr>
            <a:endParaRPr lang="en-US" sz="1200" b="0" i="0" kern="1200" baseline="0" dirty="0" smtClean="0">
              <a:solidFill>
                <a:schemeClr val="tx1"/>
              </a:solidFill>
              <a:latin typeface="+mn-lt"/>
              <a:ea typeface="+mn-ea"/>
              <a:cs typeface="+mn-cs"/>
            </a:endParaRPr>
          </a:p>
          <a:p>
            <a:pPr marL="0" indent="0">
              <a:buFontTx/>
              <a:buNone/>
            </a:pPr>
            <a:r>
              <a:rPr lang="en-US" sz="1200" b="1" i="0" kern="1200" baseline="0" dirty="0" smtClean="0">
                <a:solidFill>
                  <a:schemeClr val="tx1"/>
                </a:solidFill>
                <a:latin typeface="+mn-lt"/>
                <a:ea typeface="+mn-ea"/>
                <a:cs typeface="+mn-cs"/>
              </a:rPr>
              <a:t>Made possible by modular backend</a:t>
            </a:r>
            <a:endParaRPr lang="en-US" sz="1200" b="1" i="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ABFF30F-5A1A-F44A-BA32-B18F7FC87E4C}" type="slidenum">
              <a:rPr lang="en-US" smtClean="0"/>
              <a:pPr/>
              <a:t>40</a:t>
            </a:fld>
            <a:endParaRPr lang="en-US" dirty="0"/>
          </a:p>
        </p:txBody>
      </p:sp>
    </p:spTree>
    <p:extLst>
      <p:ext uri="{BB962C8B-B14F-4D97-AF65-F5344CB8AC3E}">
        <p14:creationId xmlns:p14="http://schemas.microsoft.com/office/powerpoint/2010/main" val="159710203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stack</a:t>
            </a:r>
            <a:r>
              <a:rPr lang="en-US" baseline="0" dirty="0" smtClean="0"/>
              <a:t> will be the most varied, with homegrown, proprietary, and other applications in place to render materials once found and retrieved.  </a:t>
            </a:r>
          </a:p>
          <a:p>
            <a:endParaRPr lang="en-US" baseline="0" dirty="0" smtClean="0"/>
          </a:p>
          <a:p>
            <a:r>
              <a:rPr lang="en-US" baseline="0" dirty="0" smtClean="0"/>
              <a:t>Might integrate more closely with the Discovery layer (images, A/V), </a:t>
            </a:r>
          </a:p>
          <a:p>
            <a:endParaRPr lang="en-US" baseline="0" dirty="0" smtClean="0"/>
          </a:p>
          <a:p>
            <a:r>
              <a:rPr lang="en-US" baseline="0" dirty="0" smtClean="0"/>
              <a:t>but still a need, even </a:t>
            </a:r>
            <a:r>
              <a:rPr lang="en-US" b="1" baseline="0" dirty="0" smtClean="0"/>
              <a:t>a desire </a:t>
            </a:r>
            <a:r>
              <a:rPr lang="en-US" b="0" baseline="0" dirty="0" smtClean="0"/>
              <a:t>for stand-alone interfaces as well:</a:t>
            </a:r>
          </a:p>
          <a:p>
            <a:r>
              <a:rPr lang="en-US" b="0" baseline="0" dirty="0" smtClean="0"/>
              <a:t>	- </a:t>
            </a:r>
            <a:r>
              <a:rPr lang="en-US" b="0" baseline="0" dirty="0" err="1" smtClean="0"/>
              <a:t>eText</a:t>
            </a:r>
            <a:r>
              <a:rPr lang="en-US" b="0" baseline="0" dirty="0" smtClean="0"/>
              <a:t> Reader</a:t>
            </a:r>
          </a:p>
          <a:p>
            <a:r>
              <a:rPr lang="en-US" b="0" baseline="0" dirty="0" smtClean="0"/>
              <a:t>	- ad hoc collection pages (told you it wasn’t such a terrible thing)</a:t>
            </a:r>
          </a:p>
          <a:p>
            <a:r>
              <a:rPr lang="en-US" b="0" baseline="0" dirty="0" smtClean="0"/>
              <a:t>		- Shana Kimball actually came to speak here on campus yesterday for OA week about projects at M-Publishing.  One was a joint project about Influenza, where they designed 			</a:t>
            </a:r>
            <a:r>
              <a:rPr lang="en-US" b="0" baseline="0" dirty="0" err="1" smtClean="0"/>
              <a:t>essentialyl</a:t>
            </a:r>
            <a:r>
              <a:rPr lang="en-US" b="0" baseline="0" dirty="0" smtClean="0"/>
              <a:t> a webpage for the landing page.  It was lovely, and we have done similar things.</a:t>
            </a:r>
            <a:endParaRPr lang="en-US" dirty="0"/>
          </a:p>
        </p:txBody>
      </p:sp>
      <p:sp>
        <p:nvSpPr>
          <p:cNvPr id="4" name="Slide Number Placeholder 3"/>
          <p:cNvSpPr>
            <a:spLocks noGrp="1"/>
          </p:cNvSpPr>
          <p:nvPr>
            <p:ph type="sldNum" sz="quarter" idx="10"/>
          </p:nvPr>
        </p:nvSpPr>
        <p:spPr/>
        <p:txBody>
          <a:bodyPr/>
          <a:lstStyle/>
          <a:p>
            <a:fld id="{9ABFF30F-5A1A-F44A-BA32-B18F7FC87E4C}" type="slidenum">
              <a:rPr lang="en-US" smtClean="0"/>
              <a:pPr/>
              <a:t>41</a:t>
            </a:fld>
            <a:endParaRPr lang="en-US" dirty="0"/>
          </a:p>
        </p:txBody>
      </p:sp>
    </p:spTree>
    <p:extLst>
      <p:ext uri="{BB962C8B-B14F-4D97-AF65-F5344CB8AC3E}">
        <p14:creationId xmlns:p14="http://schemas.microsoft.com/office/powerpoint/2010/main" val="368888058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Built on the Internet Archive’s Book Reader software</a:t>
            </a:r>
          </a:p>
          <a:p>
            <a:r>
              <a:rPr lang="en-US" dirty="0" smtClean="0"/>
              <a:t>	-GN</a:t>
            </a:r>
            <a:r>
              <a:rPr lang="en-US" baseline="0" dirty="0" smtClean="0"/>
              <a:t>U license, other institutions include IA’s own Open Library, LOC, Stanford, Princeton, </a:t>
            </a:r>
          </a:p>
          <a:p>
            <a:endParaRPr lang="en-US" baseline="0" dirty="0" smtClean="0"/>
          </a:p>
          <a:p>
            <a:pPr marL="171450" indent="-171450">
              <a:buFontTx/>
              <a:buChar char="-"/>
            </a:pPr>
            <a:r>
              <a:rPr lang="en-US" dirty="0" smtClean="0"/>
              <a:t>Currently</a:t>
            </a:r>
            <a:r>
              <a:rPr lang="en-US" baseline="0" dirty="0" smtClean="0"/>
              <a:t> using Solr index for metadata about books</a:t>
            </a:r>
          </a:p>
          <a:p>
            <a:pPr marL="628650" lvl="1" indent="-171450">
              <a:buFontTx/>
              <a:buChar char="-"/>
            </a:pPr>
            <a:r>
              <a:rPr lang="en-US" baseline="0" dirty="0" smtClean="0"/>
              <a:t>Transition to METS files</a:t>
            </a:r>
            <a:endParaRPr lang="en-US" dirty="0"/>
          </a:p>
        </p:txBody>
      </p:sp>
      <p:sp>
        <p:nvSpPr>
          <p:cNvPr id="4" name="Slide Number Placeholder 3"/>
          <p:cNvSpPr>
            <a:spLocks noGrp="1"/>
          </p:cNvSpPr>
          <p:nvPr>
            <p:ph type="sldNum" sz="quarter" idx="10"/>
          </p:nvPr>
        </p:nvSpPr>
        <p:spPr/>
        <p:txBody>
          <a:bodyPr/>
          <a:lstStyle/>
          <a:p>
            <a:fld id="{9ABFF30F-5A1A-F44A-BA32-B18F7FC87E4C}" type="slidenum">
              <a:rPr lang="en-US" smtClean="0"/>
              <a:pPr/>
              <a:t>42</a:t>
            </a:fld>
            <a:endParaRPr lang="en-US" dirty="0"/>
          </a:p>
        </p:txBody>
      </p:sp>
    </p:spTree>
    <p:extLst>
      <p:ext uri="{BB962C8B-B14F-4D97-AF65-F5344CB8AC3E}">
        <p14:creationId xmlns:p14="http://schemas.microsoft.com/office/powerpoint/2010/main" val="248531210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of the more difficult and time consuming activities</a:t>
            </a:r>
            <a:r>
              <a:rPr lang="en-US" baseline="0" dirty="0" smtClean="0"/>
              <a:t> will be creating METS files for our digital objects</a:t>
            </a:r>
            <a:endParaRPr lang="en-US" dirty="0"/>
          </a:p>
        </p:txBody>
      </p:sp>
      <p:sp>
        <p:nvSpPr>
          <p:cNvPr id="4" name="Slide Number Placeholder 3"/>
          <p:cNvSpPr>
            <a:spLocks noGrp="1"/>
          </p:cNvSpPr>
          <p:nvPr>
            <p:ph type="sldNum" sz="quarter" idx="10"/>
          </p:nvPr>
        </p:nvSpPr>
        <p:spPr/>
        <p:txBody>
          <a:bodyPr/>
          <a:lstStyle/>
          <a:p>
            <a:fld id="{9ABFF30F-5A1A-F44A-BA32-B18F7FC87E4C}" type="slidenum">
              <a:rPr lang="en-US" smtClean="0"/>
              <a:pPr/>
              <a:t>43</a:t>
            </a:fld>
            <a:endParaRPr lang="en-US" dirty="0"/>
          </a:p>
        </p:txBody>
      </p:sp>
    </p:spTree>
    <p:extLst>
      <p:ext uri="{BB962C8B-B14F-4D97-AF65-F5344CB8AC3E}">
        <p14:creationId xmlns:p14="http://schemas.microsoft.com/office/powerpoint/2010/main" val="179416276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of all, interesting to note that digital libraries</a:t>
            </a:r>
            <a:r>
              <a:rPr lang="en-US" baseline="0" dirty="0" smtClean="0"/>
              <a:t> are turning to tools like Archivist’s Toolkit and Archivematica, convergence…</a:t>
            </a:r>
          </a:p>
          <a:p>
            <a:endParaRPr lang="en-US" baseline="0" dirty="0" smtClean="0"/>
          </a:p>
          <a:p>
            <a:r>
              <a:rPr lang="en-US" baseline="0" dirty="0" smtClean="0"/>
              <a:t>“Overkill” – wrapping up here, it’s something worth focusing attention on.  All this open-source, all these “micro-services”, the name of the game is really trying to remain agile as you feel things out.  </a:t>
            </a:r>
          </a:p>
          <a:p>
            <a:endParaRPr lang="en-US" baseline="0" dirty="0" smtClean="0"/>
          </a:p>
          <a:p>
            <a:r>
              <a:rPr lang="en-US" baseline="0" dirty="0" smtClean="0"/>
              <a:t>Archivematica is a lovely bit of software, but it might back us into a workflow we’re not ready for yet.  </a:t>
            </a:r>
          </a:p>
          <a:p>
            <a:endParaRPr lang="en-US" baseline="0" dirty="0" smtClean="0"/>
          </a:p>
          <a:p>
            <a:pPr marL="0" marR="0" lvl="1" indent="0" algn="l" defTabSz="457200" rtl="0" eaLnBrk="1" fontAlgn="auto" latinLnBrk="0" hangingPunct="1">
              <a:lnSpc>
                <a:spcPct val="100000"/>
              </a:lnSpc>
              <a:spcBef>
                <a:spcPts val="0"/>
              </a:spcBef>
              <a:spcAft>
                <a:spcPts val="0"/>
              </a:spcAft>
              <a:buClrTx/>
              <a:buSzTx/>
              <a:buFontTx/>
              <a:buNone/>
              <a:tabLst/>
              <a:defRPr/>
            </a:pPr>
            <a:r>
              <a:rPr lang="en-US" sz="2000" dirty="0" smtClean="0"/>
              <a:t>Doesn’t make sense to enter information into an interface / database, then not use it</a:t>
            </a:r>
          </a:p>
          <a:p>
            <a:endParaRPr lang="en-US" baseline="0" dirty="0" smtClean="0"/>
          </a:p>
        </p:txBody>
      </p:sp>
      <p:sp>
        <p:nvSpPr>
          <p:cNvPr id="4" name="Slide Number Placeholder 3"/>
          <p:cNvSpPr>
            <a:spLocks noGrp="1"/>
          </p:cNvSpPr>
          <p:nvPr>
            <p:ph type="sldNum" sz="quarter" idx="10"/>
          </p:nvPr>
        </p:nvSpPr>
        <p:spPr/>
        <p:txBody>
          <a:bodyPr/>
          <a:lstStyle/>
          <a:p>
            <a:fld id="{9ABFF30F-5A1A-F44A-BA32-B18F7FC87E4C}" type="slidenum">
              <a:rPr lang="en-US" smtClean="0"/>
              <a:pPr/>
              <a:t>44</a:t>
            </a:fld>
            <a:endParaRPr lang="en-US" dirty="0"/>
          </a:p>
        </p:txBody>
      </p:sp>
    </p:spTree>
    <p:extLst>
      <p:ext uri="{BB962C8B-B14F-4D97-AF65-F5344CB8AC3E}">
        <p14:creationId xmlns:p14="http://schemas.microsoft.com/office/powerpoint/2010/main" val="216038256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BFF30F-5A1A-F44A-BA32-B18F7FC87E4C}" type="slidenum">
              <a:rPr lang="en-US" smtClean="0"/>
              <a:pPr/>
              <a:t>45</a:t>
            </a:fld>
            <a:endParaRPr lang="en-US" dirty="0"/>
          </a:p>
        </p:txBody>
      </p:sp>
    </p:spTree>
    <p:extLst>
      <p:ext uri="{BB962C8B-B14F-4D97-AF65-F5344CB8AC3E}">
        <p14:creationId xmlns:p14="http://schemas.microsoft.com/office/powerpoint/2010/main" val="328138742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many other websites,</a:t>
            </a:r>
            <a:r>
              <a:rPr lang="en-US" baseline="0" dirty="0" smtClean="0"/>
              <a:t> and many other wikis, it seems to be where folks are headed.  </a:t>
            </a:r>
          </a:p>
          <a:p>
            <a:endParaRPr lang="en-US" baseline="0" dirty="0" smtClean="0"/>
          </a:p>
          <a:p>
            <a:r>
              <a:rPr lang="en-US" baseline="0" dirty="0" smtClean="0"/>
              <a:t>Clockwise</a:t>
            </a:r>
          </a:p>
          <a:p>
            <a:pPr marL="228600" indent="-228600">
              <a:buAutoNum type="arabicParenR"/>
            </a:pPr>
            <a:r>
              <a:rPr lang="en-US" baseline="0" dirty="0" smtClean="0"/>
              <a:t>Duraspace wiki...looks to be Hyrda implementation</a:t>
            </a:r>
          </a:p>
          <a:p>
            <a:pPr marL="228600" indent="-228600">
              <a:buAutoNum type="arabicParenR"/>
            </a:pPr>
            <a:r>
              <a:rPr lang="en-US" baseline="0" dirty="0" smtClean="0"/>
              <a:t>Image from Notre Dame presentation at Code4Lib</a:t>
            </a:r>
          </a:p>
          <a:p>
            <a:pPr marL="228600" indent="-228600">
              <a:buAutoNum type="arabicParenR"/>
            </a:pPr>
            <a:r>
              <a:rPr lang="en-US" dirty="0" smtClean="0"/>
              <a:t>Example of calling</a:t>
            </a:r>
            <a:r>
              <a:rPr lang="en-US" baseline="0" dirty="0" smtClean="0"/>
              <a:t> image with Fedora API</a:t>
            </a:r>
          </a:p>
          <a:p>
            <a:pPr marL="228600" indent="-228600">
              <a:buAutoNum type="arabicParenR"/>
            </a:pPr>
            <a:r>
              <a:rPr lang="en-US" baseline="0" dirty="0" smtClean="0"/>
              <a:t>Northwestern diagram with Fedora, Solr, and BL for EAD’s</a:t>
            </a:r>
          </a:p>
          <a:p>
            <a:pPr marL="228600" indent="-228600">
              <a:buAutoNum type="arabicParenR"/>
            </a:pPr>
            <a:endParaRPr lang="en-US" baseline="0" dirty="0" smtClean="0"/>
          </a:p>
          <a:p>
            <a:pPr marL="228600" indent="-228600">
              <a:buNone/>
            </a:pPr>
            <a:r>
              <a:rPr lang="en-US" baseline="0" dirty="0" smtClean="0"/>
              <a:t>But the very best part?  We found these </a:t>
            </a:r>
            <a:r>
              <a:rPr lang="en-US" b="1" baseline="0" dirty="0" smtClean="0"/>
              <a:t>after </a:t>
            </a:r>
            <a:r>
              <a:rPr lang="en-US" b="0" baseline="0" dirty="0" smtClean="0"/>
              <a:t>we had started to dream up this scenario...</a:t>
            </a:r>
            <a:endParaRPr lang="en-US" dirty="0"/>
          </a:p>
        </p:txBody>
      </p:sp>
      <p:sp>
        <p:nvSpPr>
          <p:cNvPr id="4" name="Slide Number Placeholder 3"/>
          <p:cNvSpPr>
            <a:spLocks noGrp="1"/>
          </p:cNvSpPr>
          <p:nvPr>
            <p:ph type="sldNum" sz="quarter" idx="10"/>
          </p:nvPr>
        </p:nvSpPr>
        <p:spPr/>
        <p:txBody>
          <a:bodyPr/>
          <a:lstStyle/>
          <a:p>
            <a:fld id="{9ABFF30F-5A1A-F44A-BA32-B18F7FC87E4C}" type="slidenum">
              <a:rPr lang="en-US" smtClean="0"/>
              <a:pPr/>
              <a:t>46</a:t>
            </a:fld>
            <a:endParaRPr lang="en-US" dirty="0"/>
          </a:p>
        </p:txBody>
      </p:sp>
    </p:spTree>
    <p:extLst>
      <p:ext uri="{BB962C8B-B14F-4D97-AF65-F5344CB8AC3E}">
        <p14:creationId xmlns:p14="http://schemas.microsoft.com/office/powerpoint/2010/main" val="26487407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my quintessential:</a:t>
            </a:r>
          </a:p>
          <a:p>
            <a:r>
              <a:rPr lang="en-US" dirty="0" smtClean="0"/>
              <a:t>“Don’t reinvent the wheel slide”</a:t>
            </a:r>
          </a:p>
          <a:p>
            <a:endParaRPr lang="en-US" dirty="0" smtClean="0"/>
          </a:p>
          <a:p>
            <a:r>
              <a:rPr lang="en-US" dirty="0" smtClean="0"/>
              <a:t>But</a:t>
            </a:r>
            <a:r>
              <a:rPr lang="en-US" baseline="0" dirty="0" smtClean="0"/>
              <a:t> it’s true.  </a:t>
            </a:r>
          </a:p>
          <a:p>
            <a:endParaRPr lang="en-US" baseline="0" dirty="0" smtClean="0"/>
          </a:p>
          <a:p>
            <a:r>
              <a:rPr lang="en-US" b="1" baseline="0" dirty="0" smtClean="0"/>
              <a:t>Blue-Sky questions</a:t>
            </a:r>
          </a:p>
          <a:p>
            <a:r>
              <a:rPr lang="en-US" b="0" baseline="0" dirty="0" smtClean="0"/>
              <a:t>Our team has tried to sit down for blue-sky sessions to think through some of these processes</a:t>
            </a:r>
          </a:p>
          <a:p>
            <a:endParaRPr lang="en-US" b="0" baseline="0" dirty="0" smtClean="0"/>
          </a:p>
          <a:p>
            <a:r>
              <a:rPr lang="en-US" b="1" baseline="0" dirty="0" smtClean="0"/>
              <a:t>“Best of Breed”</a:t>
            </a:r>
          </a:p>
          <a:p>
            <a:r>
              <a:rPr lang="en-US" b="0" baseline="0" dirty="0" smtClean="0"/>
              <a:t>You can see this from the past slide, than MANY people are doing similar things.</a:t>
            </a:r>
          </a:p>
          <a:p>
            <a:r>
              <a:rPr lang="en-US" b="0" baseline="0" dirty="0" smtClean="0"/>
              <a:t>	- interesting though: if something has not been done, why not?  Perhaps there is an obstacle or unseen challenge that others have encountered.  </a:t>
            </a:r>
          </a:p>
          <a:p>
            <a:r>
              <a:rPr lang="en-US" b="0" baseline="0" dirty="0" smtClean="0"/>
              <a:t>	- </a:t>
            </a:r>
            <a:r>
              <a:rPr lang="en-US" b="1" baseline="0" dirty="0" smtClean="0"/>
              <a:t>This harks back to the Tetris example where pieces just seem to vanish and appear….</a:t>
            </a:r>
          </a:p>
          <a:p>
            <a:endParaRPr lang="en-US" b="0" baseline="0" dirty="0" smtClean="0"/>
          </a:p>
          <a:p>
            <a:endParaRPr lang="en-US" b="0" dirty="0" smtClean="0"/>
          </a:p>
        </p:txBody>
      </p:sp>
      <p:sp>
        <p:nvSpPr>
          <p:cNvPr id="4" name="Slide Number Placeholder 3"/>
          <p:cNvSpPr>
            <a:spLocks noGrp="1"/>
          </p:cNvSpPr>
          <p:nvPr>
            <p:ph type="sldNum" sz="quarter" idx="10"/>
          </p:nvPr>
        </p:nvSpPr>
        <p:spPr/>
        <p:txBody>
          <a:bodyPr/>
          <a:lstStyle/>
          <a:p>
            <a:fld id="{9ABFF30F-5A1A-F44A-BA32-B18F7FC87E4C}" type="slidenum">
              <a:rPr lang="en-US" smtClean="0"/>
              <a:pPr/>
              <a:t>47</a:t>
            </a:fld>
            <a:endParaRPr lang="en-US" dirty="0"/>
          </a:p>
        </p:txBody>
      </p:sp>
    </p:spTree>
    <p:extLst>
      <p:ext uri="{BB962C8B-B14F-4D97-AF65-F5344CB8AC3E}">
        <p14:creationId xmlns:p14="http://schemas.microsoft.com/office/powerpoint/2010/main" val="20161556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smtClean="0"/>
              <a:t>As mentioned in the</a:t>
            </a:r>
            <a:r>
              <a:rPr lang="en-US" b="0" baseline="0" dirty="0" smtClean="0"/>
              <a:t> thought process behind adopting Fedora as our storage backend, communication (like the people world) is often the most difficult part.  You may have a file, and a database that knows that file exists, and an access layer application that want is, but having that conversation requires quite a few short, quick API calls.  </a:t>
            </a:r>
            <a:r>
              <a:rPr lang="en-US" b="1" baseline="0" dirty="0" smtClean="0"/>
              <a:t>Or what should be short and quick…</a:t>
            </a:r>
            <a:endParaRPr lang="en-US" b="0" baseline="0" dirty="0" smtClean="0"/>
          </a:p>
          <a:p>
            <a:endParaRPr lang="en-US" b="0" baseline="0" dirty="0" smtClean="0"/>
          </a:p>
          <a:p>
            <a:r>
              <a:rPr lang="en-US" b="0" baseline="0" dirty="0" smtClean="0"/>
              <a:t>This is exciting to me.  And to bring things kind of full circle, that idea of </a:t>
            </a:r>
            <a:r>
              <a:rPr lang="en-US" b="1" baseline="0" dirty="0" smtClean="0"/>
              <a:t>Interfaces &lt;</a:t>
            </a:r>
            <a:r>
              <a:rPr lang="en-US" b="1" baseline="0" dirty="0" smtClean="0">
                <a:sym typeface="Wingdings" pitchFamily="2" charset="2"/>
              </a:rPr>
              <a:t>--&gt; Databases.  </a:t>
            </a:r>
            <a:r>
              <a:rPr lang="en-US" b="0" baseline="0" dirty="0" smtClean="0">
                <a:sym typeface="Wingdings" pitchFamily="2" charset="2"/>
              </a:rPr>
              <a:t>The browsers are powerful, the databases pretty well established, but we need to create that interfacing middle ground for users.  </a:t>
            </a:r>
            <a:endParaRPr lang="en-US" b="0" dirty="0" smtClean="0"/>
          </a:p>
        </p:txBody>
      </p:sp>
      <p:sp>
        <p:nvSpPr>
          <p:cNvPr id="4" name="Slide Number Placeholder 3"/>
          <p:cNvSpPr>
            <a:spLocks noGrp="1"/>
          </p:cNvSpPr>
          <p:nvPr>
            <p:ph type="sldNum" sz="quarter" idx="10"/>
          </p:nvPr>
        </p:nvSpPr>
        <p:spPr/>
        <p:txBody>
          <a:bodyPr/>
          <a:lstStyle/>
          <a:p>
            <a:fld id="{9ABFF30F-5A1A-F44A-BA32-B18F7FC87E4C}" type="slidenum">
              <a:rPr lang="en-US" smtClean="0"/>
              <a:pPr/>
              <a:t>48</a:t>
            </a:fld>
            <a:endParaRPr lang="en-US" dirty="0"/>
          </a:p>
        </p:txBody>
      </p:sp>
    </p:spTree>
    <p:extLst>
      <p:ext uri="{BB962C8B-B14F-4D97-AF65-F5344CB8AC3E}">
        <p14:creationId xmlns:p14="http://schemas.microsoft.com/office/powerpoint/2010/main" val="20161556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Discoverability</a:t>
            </a:r>
            <a:r>
              <a:rPr lang="en-US" b="1" baseline="0" dirty="0" smtClean="0"/>
              <a:t> &amp; Access from a single location</a:t>
            </a:r>
            <a:r>
              <a:rPr lang="en-US" b="0" baseline="0" dirty="0" smtClean="0"/>
              <a:t>: </a:t>
            </a:r>
          </a:p>
          <a:p>
            <a:r>
              <a:rPr lang="en-US" b="0" baseline="0" dirty="0" smtClean="0"/>
              <a:t>By utilizing and indexing METS files, our Access layers – while admittedly complex in their own right – are conceptually simple.  A unified discovery layer is possible by creating these METS “handles” for digital objects at all scalar levels.</a:t>
            </a:r>
          </a:p>
          <a:p>
            <a:endParaRPr lang="en-US" b="0" baseline="0" dirty="0" smtClean="0"/>
          </a:p>
          <a:p>
            <a:endParaRPr lang="en-US" b="0" baseline="0" dirty="0" smtClean="0"/>
          </a:p>
        </p:txBody>
      </p:sp>
      <p:sp>
        <p:nvSpPr>
          <p:cNvPr id="4" name="Slide Number Placeholder 3"/>
          <p:cNvSpPr>
            <a:spLocks noGrp="1"/>
          </p:cNvSpPr>
          <p:nvPr>
            <p:ph type="sldNum" sz="quarter" idx="10"/>
          </p:nvPr>
        </p:nvSpPr>
        <p:spPr/>
        <p:txBody>
          <a:bodyPr/>
          <a:lstStyle/>
          <a:p>
            <a:fld id="{9ABFF30F-5A1A-F44A-BA32-B18F7FC87E4C}" type="slidenum">
              <a:rPr lang="en-US" smtClean="0"/>
              <a:pPr/>
              <a:t>49</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 typeface="Arial"/>
              <a:buNone/>
              <a:tabLst/>
              <a:defRPr/>
            </a:pPr>
            <a:r>
              <a:rPr lang="en-US" dirty="0" smtClean="0"/>
              <a:t>When you need to define something, why not turn to NISO</a:t>
            </a:r>
            <a:r>
              <a:rPr lang="en-US" baseline="0" dirty="0" smtClean="0"/>
              <a:t> – National Information Standards Organization!?</a:t>
            </a:r>
            <a:endParaRPr lang="en-US" dirty="0" smtClean="0"/>
          </a:p>
          <a:p>
            <a:pPr marL="0" indent="0">
              <a:buFont typeface="Arial"/>
              <a:buNone/>
            </a:pPr>
            <a:endParaRPr lang="en-US" dirty="0" smtClean="0"/>
          </a:p>
          <a:p>
            <a:pPr marL="0" indent="0">
              <a:buFont typeface="Arial"/>
              <a:buNone/>
            </a:pPr>
            <a:r>
              <a:rPr lang="en-US" b="1" dirty="0" smtClean="0"/>
              <a:t>Taking</a:t>
            </a:r>
            <a:r>
              <a:rPr lang="en-US" b="1" baseline="0" dirty="0" smtClean="0"/>
              <a:t> both quotes together, a digital collection begins to look like a group of digital objects that are unified conceptually. </a:t>
            </a:r>
          </a:p>
        </p:txBody>
      </p:sp>
      <p:sp>
        <p:nvSpPr>
          <p:cNvPr id="4" name="Slide Number Placeholder 3"/>
          <p:cNvSpPr>
            <a:spLocks noGrp="1"/>
          </p:cNvSpPr>
          <p:nvPr>
            <p:ph type="sldNum" sz="quarter" idx="10"/>
          </p:nvPr>
        </p:nvSpPr>
        <p:spPr/>
        <p:txBody>
          <a:bodyPr/>
          <a:lstStyle/>
          <a:p>
            <a:fld id="{9ABFF30F-5A1A-F44A-BA32-B18F7FC87E4C}" type="slidenum">
              <a:rPr lang="en-US" smtClean="0"/>
              <a:pPr/>
              <a:t>5</a:t>
            </a:fld>
            <a:endParaRPr lang="en-US" dirty="0"/>
          </a:p>
        </p:txBody>
      </p:sp>
    </p:spTree>
    <p:extLst>
      <p:ext uri="{BB962C8B-B14F-4D97-AF65-F5344CB8AC3E}">
        <p14:creationId xmlns:p14="http://schemas.microsoft.com/office/powerpoint/2010/main" val="111164676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BFF30F-5A1A-F44A-BA32-B18F7FC87E4C}" type="slidenum">
              <a:rPr lang="en-US" smtClean="0"/>
              <a:pPr/>
              <a:t>50</a:t>
            </a:fld>
            <a:endParaRPr lang="en-US" dirty="0"/>
          </a:p>
        </p:txBody>
      </p:sp>
    </p:spTree>
    <p:extLst>
      <p:ext uri="{BB962C8B-B14F-4D97-AF65-F5344CB8AC3E}">
        <p14:creationId xmlns:p14="http://schemas.microsoft.com/office/powerpoint/2010/main" val="292597422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ABFF30F-5A1A-F44A-BA32-B18F7FC87E4C}" type="slidenum">
              <a:rPr lang="en-US" smtClean="0"/>
              <a:pPr/>
              <a:t>51</a:t>
            </a:fld>
            <a:endParaRPr lang="en-US" dirty="0"/>
          </a:p>
        </p:txBody>
      </p:sp>
    </p:spTree>
    <p:extLst>
      <p:ext uri="{BB962C8B-B14F-4D97-AF65-F5344CB8AC3E}">
        <p14:creationId xmlns:p14="http://schemas.microsoft.com/office/powerpoint/2010/main" val="3163349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with that</a:t>
            </a:r>
            <a:r>
              <a:rPr lang="en-US" baseline="0" dirty="0" smtClean="0"/>
              <a:t> budding idea of what a digital collection is, what is a digital collection </a:t>
            </a:r>
            <a:r>
              <a:rPr lang="en-US" i="1" baseline="0" dirty="0" smtClean="0"/>
              <a:t>platform</a:t>
            </a:r>
            <a:r>
              <a:rPr lang="en-US" i="0" baseline="0" dirty="0" smtClean="0"/>
              <a:t>?  Moreover, an </a:t>
            </a:r>
            <a:r>
              <a:rPr lang="en-US" b="1" i="1" baseline="0" dirty="0" smtClean="0"/>
              <a:t>ecosystem</a:t>
            </a:r>
            <a:r>
              <a:rPr lang="en-US" b="0" i="0" baseline="0" dirty="0" smtClean="0"/>
              <a:t>?</a:t>
            </a:r>
            <a:endParaRPr lang="en-US" dirty="0"/>
          </a:p>
        </p:txBody>
      </p:sp>
      <p:sp>
        <p:nvSpPr>
          <p:cNvPr id="4" name="Slide Number Placeholder 3"/>
          <p:cNvSpPr>
            <a:spLocks noGrp="1"/>
          </p:cNvSpPr>
          <p:nvPr>
            <p:ph type="sldNum" sz="quarter" idx="10"/>
          </p:nvPr>
        </p:nvSpPr>
        <p:spPr/>
        <p:txBody>
          <a:bodyPr/>
          <a:lstStyle/>
          <a:p>
            <a:fld id="{9ABFF30F-5A1A-F44A-BA32-B18F7FC87E4C}" type="slidenum">
              <a:rPr lang="en-US" smtClean="0"/>
              <a:pPr/>
              <a:t>6</a:t>
            </a:fld>
            <a:endParaRPr lang="en-US" dirty="0"/>
          </a:p>
        </p:txBody>
      </p:sp>
    </p:spTree>
    <p:extLst>
      <p:ext uri="{BB962C8B-B14F-4D97-AF65-F5344CB8AC3E}">
        <p14:creationId xmlns:p14="http://schemas.microsoft.com/office/powerpoint/2010/main" val="40240620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quote is a very succinct explanation of what a digital collections platform accomplishes.  </a:t>
            </a:r>
          </a:p>
          <a:p>
            <a:pPr marL="228600" indent="-228600">
              <a:buAutoNum type="arabicParenR"/>
            </a:pPr>
            <a:r>
              <a:rPr lang="en-US" baseline="0" dirty="0" smtClean="0"/>
              <a:t>Provides a </a:t>
            </a:r>
            <a:r>
              <a:rPr lang="en-US" b="1" baseline="0" dirty="0" smtClean="0"/>
              <a:t>safe place</a:t>
            </a:r>
            <a:r>
              <a:rPr lang="en-US" b="0" baseline="0" dirty="0" smtClean="0"/>
              <a:t> to put things</a:t>
            </a:r>
          </a:p>
          <a:p>
            <a:pPr marL="228600" indent="-228600">
              <a:buAutoNum type="arabicParenR"/>
            </a:pPr>
            <a:r>
              <a:rPr lang="en-US" b="1" baseline="0" dirty="0" smtClean="0"/>
              <a:t>Documentation</a:t>
            </a:r>
            <a:r>
              <a:rPr lang="en-US" b="0" baseline="0" dirty="0" smtClean="0"/>
              <a:t> and description about the items</a:t>
            </a:r>
          </a:p>
          <a:p>
            <a:pPr marL="228600" indent="-228600">
              <a:buAutoNum type="arabicParenR"/>
            </a:pPr>
            <a:r>
              <a:rPr lang="en-US" b="1" baseline="0" dirty="0" smtClean="0"/>
              <a:t>Preservation</a:t>
            </a:r>
          </a:p>
          <a:p>
            <a:pPr marL="228600" indent="-228600">
              <a:buAutoNum type="arabicParenR"/>
            </a:pPr>
            <a:r>
              <a:rPr lang="en-US" b="0" baseline="0" dirty="0" smtClean="0"/>
              <a:t>and </a:t>
            </a:r>
            <a:r>
              <a:rPr lang="en-US" b="1" baseline="0" dirty="0" smtClean="0"/>
              <a:t>Access</a:t>
            </a:r>
          </a:p>
          <a:p>
            <a:pPr marL="228600" indent="-228600">
              <a:buAutoNum type="arabicParenR"/>
            </a:pPr>
            <a:endParaRPr lang="en-US" b="1" baseline="0" dirty="0" smtClean="0"/>
          </a:p>
          <a:p>
            <a:pPr>
              <a:buFont typeface="Wingdings" charset="0"/>
              <a:buNone/>
            </a:pPr>
            <a:r>
              <a:rPr lang="en-US" b="0" baseline="0" dirty="0" smtClean="0"/>
              <a:t>This quote is from a presentation that </a:t>
            </a:r>
            <a:r>
              <a:rPr lang="en-US" dirty="0" smtClean="0">
                <a:ea typeface="ＭＳ Ｐゴシック" charset="0"/>
                <a:cs typeface="ＭＳ Ｐゴシック" charset="0"/>
              </a:rPr>
              <a:t>Karen </a:t>
            </a:r>
            <a:r>
              <a:rPr lang="en-US" dirty="0" err="1" smtClean="0">
                <a:ea typeface="ＭＳ Ｐゴシック" charset="0"/>
                <a:cs typeface="ＭＳ Ｐゴシック" charset="0"/>
              </a:rPr>
              <a:t>Cariani</a:t>
            </a:r>
            <a:r>
              <a:rPr lang="en-US" dirty="0" smtClean="0">
                <a:ea typeface="ＭＳ Ｐゴシック" charset="0"/>
                <a:cs typeface="ＭＳ Ｐゴシック" charset="0"/>
              </a:rPr>
              <a:t>, Director of WGBH Media Library and Archives, made.  Richard</a:t>
            </a:r>
            <a:r>
              <a:rPr lang="en-US" baseline="0" dirty="0" smtClean="0">
                <a:ea typeface="ＭＳ Ｐゴシック" charset="0"/>
                <a:cs typeface="ＭＳ Ｐゴシック" charset="0"/>
              </a:rPr>
              <a:t> was an engineer at the BBC, and this was his definition of an A/V repository.</a:t>
            </a:r>
            <a:endParaRPr lang="en-US" dirty="0" smtClean="0">
              <a:ea typeface="ＭＳ Ｐゴシック" charset="0"/>
              <a:cs typeface="ＭＳ Ｐゴシック" charset="0"/>
            </a:endParaRPr>
          </a:p>
          <a:p>
            <a:pPr marL="0" indent="0">
              <a:buNone/>
            </a:pPr>
            <a:endParaRPr lang="en-US" b="0" baseline="0" dirty="0" smtClean="0"/>
          </a:p>
        </p:txBody>
      </p:sp>
      <p:sp>
        <p:nvSpPr>
          <p:cNvPr id="4" name="Slide Number Placeholder 3"/>
          <p:cNvSpPr>
            <a:spLocks noGrp="1"/>
          </p:cNvSpPr>
          <p:nvPr>
            <p:ph type="sldNum" sz="quarter" idx="10"/>
          </p:nvPr>
        </p:nvSpPr>
        <p:spPr/>
        <p:txBody>
          <a:bodyPr/>
          <a:lstStyle/>
          <a:p>
            <a:fld id="{9ABFF30F-5A1A-F44A-BA32-B18F7FC87E4C}" type="slidenum">
              <a:rPr lang="en-US" smtClean="0"/>
              <a:pPr/>
              <a:t>7</a:t>
            </a:fld>
            <a:endParaRPr lang="en-US" dirty="0"/>
          </a:p>
        </p:txBody>
      </p:sp>
    </p:spTree>
    <p:extLst>
      <p:ext uri="{BB962C8B-B14F-4D97-AF65-F5344CB8AC3E}">
        <p14:creationId xmlns:p14="http://schemas.microsoft.com/office/powerpoint/2010/main" val="12655284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Before getting into the</a:t>
            </a:r>
            <a:r>
              <a:rPr lang="en-US" baseline="0" dirty="0" smtClean="0"/>
              <a:t> technical side, it’s important to remember </a:t>
            </a:r>
            <a:r>
              <a:rPr lang="en-US" dirty="0" smtClean="0"/>
              <a:t>that a digital collections platform should support</a:t>
            </a:r>
            <a:r>
              <a:rPr lang="en-US" baseline="0" dirty="0" smtClean="0"/>
              <a:t> the mission of the library.</a:t>
            </a:r>
          </a:p>
          <a:p>
            <a:endParaRPr lang="en-US" baseline="0" dirty="0" smtClean="0"/>
          </a:p>
          <a:p>
            <a:r>
              <a:rPr lang="en-US" baseline="0" dirty="0" smtClean="0"/>
              <a:t>How we will do this:</a:t>
            </a:r>
          </a:p>
          <a:p>
            <a:pPr marL="228600" indent="-228600">
              <a:buAutoNum type="arabicParenR"/>
            </a:pPr>
            <a:r>
              <a:rPr lang="en-US" baseline="0" dirty="0" smtClean="0"/>
              <a:t>just like more traditional materials, digital collections can, and should, be utilized for all kinds of research and learning</a:t>
            </a:r>
          </a:p>
          <a:p>
            <a:pPr marL="685800" lvl="1" indent="-228600">
              <a:buAutoNum type="arabicParenR"/>
            </a:pPr>
            <a:r>
              <a:rPr lang="en-US" baseline="0" dirty="0" smtClean="0"/>
              <a:t>very diverse collections:</a:t>
            </a:r>
            <a:br>
              <a:rPr lang="en-US" baseline="0" dirty="0" smtClean="0"/>
            </a:br>
            <a:r>
              <a:rPr lang="en-US" baseline="0" dirty="0" smtClean="0"/>
              <a:t>Motor City Collection</a:t>
            </a:r>
            <a:br>
              <a:rPr lang="en-US" baseline="0" dirty="0" smtClean="0"/>
            </a:br>
            <a:r>
              <a:rPr lang="en-US" b="1" baseline="0" dirty="0" smtClean="0"/>
              <a:t>Sunday Journal </a:t>
            </a:r>
            <a:r>
              <a:rPr lang="en-US" b="0" baseline="0" dirty="0" smtClean="0"/>
              <a:t>– strike paper from 95- 98 I think…</a:t>
            </a:r>
            <a:r>
              <a:rPr lang="en-US" baseline="0" dirty="0" smtClean="0"/>
              <a:t> </a:t>
            </a:r>
            <a:br>
              <a:rPr lang="en-US" baseline="0" dirty="0" smtClean="0"/>
            </a:br>
            <a:r>
              <a:rPr lang="en-US" baseline="0" dirty="0" smtClean="0"/>
              <a:t>Ramsey Children’s Book Collection</a:t>
            </a:r>
            <a:br>
              <a:rPr lang="en-US" baseline="0" dirty="0" smtClean="0"/>
            </a:br>
            <a:r>
              <a:rPr lang="en-US" baseline="0" dirty="0" smtClean="0"/>
              <a:t>WSU Press materials</a:t>
            </a:r>
            <a:br>
              <a:rPr lang="en-US" baseline="0" dirty="0" smtClean="0"/>
            </a:br>
            <a:endParaRPr lang="en-US" baseline="0" dirty="0" smtClean="0"/>
          </a:p>
          <a:p>
            <a:pPr marL="228600" lvl="0" indent="-228600">
              <a:buAutoNum type="arabicParenR"/>
            </a:pPr>
            <a:r>
              <a:rPr lang="en-US" b="1" baseline="0" dirty="0" smtClean="0"/>
              <a:t>Continuous Development</a:t>
            </a:r>
          </a:p>
          <a:p>
            <a:pPr marL="685800" lvl="1" indent="-228600">
              <a:buAutoNum type="arabicParenR"/>
            </a:pPr>
            <a:r>
              <a:rPr lang="en-US" b="0" baseline="0" dirty="0" smtClean="0"/>
              <a:t>this is HUGELY important aspect of imaging this infrastructure</a:t>
            </a:r>
          </a:p>
          <a:p>
            <a:pPr marL="685800" lvl="1" indent="-228600">
              <a:buAutoNum type="arabicParenR"/>
            </a:pPr>
            <a:r>
              <a:rPr lang="en-US" b="0" baseline="0" dirty="0" smtClean="0"/>
              <a:t>digital collections have been ad hoc for a long time in the library world, and though technologies and strategies are rapidly taking shape, one of the most CRITICAL aspects of a sound “ecosystem” – and inherent in the idea itself - is one that elegantly evolves over time...</a:t>
            </a:r>
          </a:p>
          <a:p>
            <a:endParaRPr lang="en-US" baseline="0" dirty="0" smtClean="0"/>
          </a:p>
        </p:txBody>
      </p:sp>
      <p:sp>
        <p:nvSpPr>
          <p:cNvPr id="4" name="Slide Number Placeholder 3"/>
          <p:cNvSpPr>
            <a:spLocks noGrp="1"/>
          </p:cNvSpPr>
          <p:nvPr>
            <p:ph type="sldNum" sz="quarter" idx="10"/>
          </p:nvPr>
        </p:nvSpPr>
        <p:spPr/>
        <p:txBody>
          <a:bodyPr/>
          <a:lstStyle/>
          <a:p>
            <a:fld id="{9ABFF30F-5A1A-F44A-BA32-B18F7FC87E4C}"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Hopefully</a:t>
            </a:r>
            <a:r>
              <a:rPr lang="en-US" baseline="0" dirty="0" smtClean="0"/>
              <a:t> we’ll touch on all of these as we look at the model in more detail…</a:t>
            </a:r>
            <a:endParaRPr lang="en-US" dirty="0" smtClean="0"/>
          </a:p>
          <a:p>
            <a:pPr marL="228600" indent="-228600">
              <a:buAutoNum type="arabicParenR"/>
            </a:pPr>
            <a:endParaRPr lang="en-US" dirty="0" smtClean="0"/>
          </a:p>
          <a:p>
            <a:pPr marL="228600" indent="-228600">
              <a:buAutoNum type="arabicParenR"/>
            </a:pPr>
            <a:r>
              <a:rPr lang="en-US" dirty="0" smtClean="0"/>
              <a:t>Storage</a:t>
            </a:r>
          </a:p>
          <a:p>
            <a:pPr marL="228600" indent="-228600">
              <a:buAutoNum type="arabicParenR"/>
            </a:pPr>
            <a:r>
              <a:rPr lang="en-US" dirty="0" smtClean="0"/>
              <a:t>Access</a:t>
            </a:r>
          </a:p>
          <a:p>
            <a:pPr marL="228600" indent="-228600">
              <a:buAutoNum type="arabicParenR"/>
            </a:pPr>
            <a:r>
              <a:rPr lang="en-US" dirty="0" smtClean="0"/>
              <a:t>Discovery</a:t>
            </a:r>
          </a:p>
          <a:p>
            <a:pPr marL="228600" indent="-228600">
              <a:buAutoNum type="arabicParenR"/>
            </a:pPr>
            <a:r>
              <a:rPr lang="en-US" dirty="0" smtClean="0"/>
              <a:t>Preservation</a:t>
            </a:r>
          </a:p>
          <a:p>
            <a:pPr marL="228600" indent="-228600">
              <a:buAutoNum type="arabicParenR"/>
            </a:pPr>
            <a:r>
              <a:rPr lang="en-US" dirty="0" smtClean="0"/>
              <a:t>Cross-platform</a:t>
            </a:r>
            <a:r>
              <a:rPr lang="en-US" baseline="0" dirty="0" smtClean="0"/>
              <a:t> communication</a:t>
            </a:r>
          </a:p>
          <a:p>
            <a:pPr marL="228600" indent="-228600">
              <a:buAutoNum type="arabicParenR"/>
            </a:pPr>
            <a:r>
              <a:rPr lang="en-US" b="1" baseline="0" dirty="0" smtClean="0"/>
              <a:t> And stewardship….</a:t>
            </a:r>
            <a:endParaRPr lang="en-US" b="0" baseline="0" dirty="0" smtClean="0"/>
          </a:p>
          <a:p>
            <a:pPr marL="228600" indent="-228600">
              <a:buAutoNum type="arabicParenR"/>
            </a:pPr>
            <a:endParaRPr lang="en-US" b="0" baseline="0" dirty="0" smtClean="0"/>
          </a:p>
          <a:p>
            <a:pPr marL="0" indent="0">
              <a:buNone/>
            </a:pPr>
            <a:endParaRPr lang="en-US" b="1" baseline="0" dirty="0" smtClean="0"/>
          </a:p>
          <a:p>
            <a:pPr marL="0" indent="0">
              <a:buNone/>
            </a:pPr>
            <a:endParaRPr lang="en-US" baseline="0" dirty="0" smtClean="0"/>
          </a:p>
        </p:txBody>
      </p:sp>
      <p:sp>
        <p:nvSpPr>
          <p:cNvPr id="4" name="Slide Number Placeholder 3"/>
          <p:cNvSpPr>
            <a:spLocks noGrp="1"/>
          </p:cNvSpPr>
          <p:nvPr>
            <p:ph type="sldNum" sz="quarter" idx="10"/>
          </p:nvPr>
        </p:nvSpPr>
        <p:spPr/>
        <p:txBody>
          <a:bodyPr/>
          <a:lstStyle/>
          <a:p>
            <a:fld id="{9ABFF30F-5A1A-F44A-BA32-B18F7FC87E4C}" type="slidenum">
              <a:rPr lang="en-US" smtClean="0"/>
              <a:pPr/>
              <a:t>9</a:t>
            </a:fld>
            <a:endParaRPr lang="en-US" dirty="0"/>
          </a:p>
        </p:txBody>
      </p:sp>
    </p:spTree>
    <p:extLst>
      <p:ext uri="{BB962C8B-B14F-4D97-AF65-F5344CB8AC3E}">
        <p14:creationId xmlns:p14="http://schemas.microsoft.com/office/powerpoint/2010/main" val="19429794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pPr/>
              <a:t>3/11/13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B56013-B943-42BA-886F-6F9D4EB85E9D}" type="slidenum">
              <a:rPr lang="en-US" smtClean="0"/>
              <a:pPr/>
              <a:t>‹#›</a:t>
            </a:fld>
            <a:endParaRPr lang="en-US" dirty="0"/>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pPr/>
              <a:t>3/11/13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B56013-B943-42BA-886F-6F9D4EB85E9D}" type="slidenum">
              <a:rPr lang="en-US" smtClean="0"/>
              <a:pPr/>
              <a:t>‹#›</a:t>
            </a:fld>
            <a:endParaRPr lang="en-US" dirty="0"/>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pPr/>
              <a:t>3/11/13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B56013-B943-42BA-886F-6F9D4EB85E9D}" type="slidenum">
              <a:rPr lang="en-US" smtClean="0"/>
              <a:pPr/>
              <a:t>‹#›</a:t>
            </a:fld>
            <a:endParaRPr lang="en-US" dirty="0"/>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FECD78-3C8E-49F2-8FAB-59489D168ABB}" type="datetimeFigureOut">
              <a:rPr lang="en-US" smtClean="0"/>
              <a:pPr/>
              <a:t>3/11/13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B56013-B943-42BA-886F-6F9D4EB85E9D}" type="slidenum">
              <a:rPr lang="en-US" smtClean="0"/>
              <a:pPr/>
              <a:t>‹#›</a:t>
            </a:fld>
            <a:endParaRPr lang="en-US" dirty="0"/>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pPr/>
              <a:t>3/11/13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FB56013-B943-42BA-886F-6F9D4EB85E9D}" type="slidenum">
              <a:rPr lang="en-US" smtClean="0"/>
              <a:pPr/>
              <a:t>‹#›</a:t>
            </a:fld>
            <a:endParaRPr lang="en-US" dirty="0"/>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FECD78-3C8E-49F2-8FAB-59489D168ABB}" type="datetimeFigureOut">
              <a:rPr lang="en-US" smtClean="0"/>
              <a:pPr/>
              <a:t>3/11/13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FB56013-B943-42BA-886F-6F9D4EB85E9D}" type="slidenum">
              <a:rPr lang="en-US" smtClean="0"/>
              <a:pPr/>
              <a:t>‹#›</a:t>
            </a:fld>
            <a:endParaRPr lang="en-US" dirty="0"/>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FECD78-3C8E-49F2-8FAB-59489D168ABB}" type="datetimeFigureOut">
              <a:rPr lang="en-US" smtClean="0"/>
              <a:pPr/>
              <a:t>3/11/13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FB56013-B943-42BA-886F-6F9D4EB85E9D}" type="slidenum">
              <a:rPr lang="en-US" smtClean="0"/>
              <a:pPr/>
              <a:t>‹#›</a:t>
            </a:fld>
            <a:endParaRPr lang="en-US" dirty="0"/>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FECD78-3C8E-49F2-8FAB-59489D168ABB}" type="datetimeFigureOut">
              <a:rPr lang="en-US" smtClean="0"/>
              <a:pPr/>
              <a:t>3/11/13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FB56013-B943-42BA-886F-6F9D4EB85E9D}" type="slidenum">
              <a:rPr lang="en-US" smtClean="0"/>
              <a:pPr/>
              <a:t>‹#›</a:t>
            </a:fld>
            <a:endParaRPr lang="en-US" dirty="0"/>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pPr/>
              <a:t>3/11/13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FB56013-B943-42BA-886F-6F9D4EB85E9D}" type="slidenum">
              <a:rPr lang="en-US" smtClean="0"/>
              <a:pPr/>
              <a:t>‹#›</a:t>
            </a:fld>
            <a:endParaRPr lang="en-US" dirty="0"/>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pPr/>
              <a:t>3/11/13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FB56013-B943-42BA-886F-6F9D4EB85E9D}" type="slidenum">
              <a:rPr lang="en-US" smtClean="0"/>
              <a:pPr/>
              <a:t>‹#›</a:t>
            </a:fld>
            <a:endParaRPr lang="en-US" dirty="0"/>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pPr/>
              <a:t>3/11/13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FB56013-B943-42BA-886F-6F9D4EB85E9D}" type="slidenum">
              <a:rPr lang="en-US" smtClean="0"/>
              <a:pPr/>
              <a:t>‹#›</a:t>
            </a:fld>
            <a:endParaRPr lang="en-US" dirty="0"/>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pPr/>
              <a:t>3/11/13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pPr/>
              <a:t>‹#›</a:t>
            </a:fld>
            <a:endParaRPr lang="en-US" dirty="0"/>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png"/><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8.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9.jpe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gif"/><Relationship Id="rId6"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jpeg"/><Relationship Id="rId1" Type="http://schemas.openxmlformats.org/officeDocument/2006/relationships/slideLayout" Target="../slideLayouts/slideLayout5.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7.xml"/><Relationship Id="rId3" Type="http://schemas.openxmlformats.org/officeDocument/2006/relationships/image" Target="../media/image1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9.png"/></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21.jpeg"/><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2.xml"/><Relationship Id="rId3" Type="http://schemas.openxmlformats.org/officeDocument/2006/relationships/image" Target="../media/image2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23.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24.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25.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26.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2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28.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png"/><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3.xml"/><Relationship Id="rId3" Type="http://schemas.openxmlformats.org/officeDocument/2006/relationships/image" Target="../media/image31.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 Id="rId3" Type="http://schemas.openxmlformats.org/officeDocument/2006/relationships/image" Target="../media/image32.jpeg"/></Relationships>
</file>

<file path=ppt/slides/_rels/slide46.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jpeg"/><Relationship Id="rId5" Type="http://schemas.openxmlformats.org/officeDocument/2006/relationships/image" Target="../media/image35.jpeg"/><Relationship Id="rId6" Type="http://schemas.openxmlformats.org/officeDocument/2006/relationships/image" Target="../media/image36.jpeg"/><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ecosystem.jpg"/>
          <p:cNvPicPr>
            <a:picLocks noChangeAspect="1"/>
          </p:cNvPicPr>
          <p:nvPr/>
        </p:nvPicPr>
        <p:blipFill>
          <a:blip r:embed="rId3" cstate="print"/>
          <a:srcRect t="17165" r="22078"/>
          <a:stretch>
            <a:fillRect/>
          </a:stretch>
        </p:blipFill>
        <p:spPr>
          <a:xfrm>
            <a:off x="0" y="166255"/>
            <a:ext cx="9144000" cy="6474024"/>
          </a:xfrm>
          <a:prstGeom prst="rect">
            <a:avLst/>
          </a:prstGeom>
        </p:spPr>
      </p:pic>
      <p:sp>
        <p:nvSpPr>
          <p:cNvPr id="2" name="Title 1"/>
          <p:cNvSpPr>
            <a:spLocks noGrp="1"/>
          </p:cNvSpPr>
          <p:nvPr>
            <p:ph type="ctrTitle"/>
          </p:nvPr>
        </p:nvSpPr>
        <p:spPr/>
        <p:txBody>
          <a:bodyPr>
            <a:normAutofit fontScale="90000"/>
          </a:bodyPr>
          <a:lstStyle/>
          <a:p>
            <a:pPr algn="l"/>
            <a:r>
              <a:rPr lang="en-US" dirty="0" smtClean="0">
                <a:latin typeface="Trebuchet MS" pitchFamily="34" charset="0"/>
              </a:rPr>
              <a:t>Imagining an Ecosystem:</a:t>
            </a:r>
            <a:br>
              <a:rPr lang="en-US" dirty="0" smtClean="0">
                <a:latin typeface="Trebuchet MS" pitchFamily="34" charset="0"/>
              </a:rPr>
            </a:br>
            <a:r>
              <a:rPr lang="en-US" dirty="0">
                <a:latin typeface="Trebuchet MS" pitchFamily="34" charset="0"/>
              </a:rPr>
              <a:t>Selecting a Digital Collections Platform for the Library</a:t>
            </a:r>
          </a:p>
        </p:txBody>
      </p:sp>
      <p:sp>
        <p:nvSpPr>
          <p:cNvPr id="3" name="Subtitle 2"/>
          <p:cNvSpPr>
            <a:spLocks noGrp="1"/>
          </p:cNvSpPr>
          <p:nvPr>
            <p:ph type="subTitle" idx="1"/>
          </p:nvPr>
        </p:nvSpPr>
        <p:spPr/>
        <p:txBody>
          <a:bodyPr>
            <a:normAutofit/>
          </a:bodyPr>
          <a:lstStyle/>
          <a:p>
            <a:pPr algn="l"/>
            <a:r>
              <a:rPr lang="en-US" sz="1600" dirty="0" smtClean="0"/>
              <a:t>Graham Hukill,</a:t>
            </a:r>
            <a:br>
              <a:rPr lang="en-US" sz="1600" dirty="0" smtClean="0"/>
            </a:br>
            <a:r>
              <a:rPr lang="en-US" sz="1600" dirty="0" smtClean="0"/>
              <a:t>Wayne State University, 2012</a:t>
            </a:r>
            <a:endParaRPr lang="en-US" sz="1600"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400" dirty="0" smtClean="0"/>
              <a:t>But we’re not going to go down that rabbit hole today…</a:t>
            </a:r>
            <a:endParaRPr lang="en-US" sz="2400" dirty="0"/>
          </a:p>
        </p:txBody>
      </p:sp>
      <p:pic>
        <p:nvPicPr>
          <p:cNvPr id="4" name="Content Placeholder 3" descr="DCC-data-lifecycle.png"/>
          <p:cNvPicPr>
            <a:picLocks noGrp="1" noChangeAspect="1"/>
          </p:cNvPicPr>
          <p:nvPr>
            <p:ph idx="1"/>
          </p:nvPr>
        </p:nvPicPr>
        <p:blipFill>
          <a:blip r:embed="rId3" cstate="print">
            <a:extLst>
              <a:ext uri="{28A0092B-C50C-407E-A947-70E740481C1C}">
                <a14:useLocalDpi xmlns:a14="http://schemas.microsoft.com/office/drawing/2010/main" val="0"/>
              </a:ext>
            </a:extLst>
          </a:blip>
          <a:srcRect l="-31445" r="-31445"/>
          <a:stretch>
            <a:fillRect/>
          </a:stretch>
        </p:blipFill>
        <p:spPr>
          <a:xfrm>
            <a:off x="457200" y="1304212"/>
            <a:ext cx="8229600" cy="4525963"/>
          </a:xfrm>
        </p:spPr>
      </p:pic>
      <p:sp>
        <p:nvSpPr>
          <p:cNvPr id="5" name="TextBox 4"/>
          <p:cNvSpPr txBox="1"/>
          <p:nvPr/>
        </p:nvSpPr>
        <p:spPr>
          <a:xfrm>
            <a:off x="457200" y="6246301"/>
            <a:ext cx="8229599" cy="338554"/>
          </a:xfrm>
          <a:prstGeom prst="rect">
            <a:avLst/>
          </a:prstGeom>
          <a:noFill/>
        </p:spPr>
        <p:txBody>
          <a:bodyPr wrap="square" rtlCol="0">
            <a:spAutoFit/>
          </a:bodyPr>
          <a:lstStyle/>
          <a:p>
            <a:pPr algn="ctr"/>
            <a:r>
              <a:rPr lang="en-US" sz="800" dirty="0" smtClean="0">
                <a:solidFill>
                  <a:schemeClr val="tx1">
                    <a:lumMod val="65000"/>
                  </a:schemeClr>
                </a:solidFill>
              </a:rPr>
              <a:t>ADMIRAL Data Management lifecycle diagram: </a:t>
            </a:r>
          </a:p>
          <a:p>
            <a:pPr algn="ctr"/>
            <a:r>
              <a:rPr lang="en-US" sz="800" dirty="0" smtClean="0">
                <a:solidFill>
                  <a:schemeClr val="tx1">
                    <a:lumMod val="65000"/>
                  </a:schemeClr>
                </a:solidFill>
              </a:rPr>
              <a:t>http</a:t>
            </a:r>
            <a:r>
              <a:rPr lang="en-US" sz="800" dirty="0">
                <a:solidFill>
                  <a:schemeClr val="tx1">
                    <a:lumMod val="65000"/>
                  </a:schemeClr>
                </a:solidFill>
              </a:rPr>
              <a:t>://imageweb.zoo.ox.ac.uk/wiki/index.php</a:t>
            </a:r>
            <a:r>
              <a:rPr lang="en-US" sz="800" dirty="0" smtClean="0">
                <a:solidFill>
                  <a:schemeClr val="tx1">
                    <a:lumMod val="65000"/>
                  </a:schemeClr>
                </a:solidFill>
              </a:rPr>
              <a:t>/ADMIRAL_Data_Management_Plan_Template</a:t>
            </a:r>
            <a:endParaRPr lang="en-US" sz="800" dirty="0">
              <a:solidFill>
                <a:schemeClr val="tx1">
                  <a:lumMod val="65000"/>
                </a:schemeClr>
              </a:solidFill>
            </a:endParaRPr>
          </a:p>
        </p:txBody>
      </p:sp>
    </p:spTree>
    <p:extLst>
      <p:ext uri="{BB962C8B-B14F-4D97-AF65-F5344CB8AC3E}">
        <p14:creationId xmlns:p14="http://schemas.microsoft.com/office/powerpoint/2010/main" val="99962133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Digital Collections Ecosystem: </a:t>
            </a:r>
            <a:br>
              <a:rPr lang="en-US" dirty="0" smtClean="0"/>
            </a:br>
            <a:r>
              <a:rPr lang="en-US" dirty="0" smtClean="0"/>
              <a:t>Simple Edition</a:t>
            </a:r>
            <a:endParaRPr lang="en-US" dirty="0"/>
          </a:p>
        </p:txBody>
      </p:sp>
      <p:pic>
        <p:nvPicPr>
          <p:cNvPr id="8" name="Content Placeholder 7" descr="digi_coll_platform_venn_simple.png"/>
          <p:cNvPicPr>
            <a:picLocks noGrp="1" noChangeAspect="1"/>
          </p:cNvPicPr>
          <p:nvPr>
            <p:ph idx="1"/>
          </p:nvPr>
        </p:nvPicPr>
        <p:blipFill>
          <a:blip r:embed="rId3" cstate="email">
            <a:extLst>
              <a:ext uri="{28A0092B-C50C-407E-A947-70E740481C1C}">
                <a14:useLocalDpi xmlns:a14="http://schemas.microsoft.com/office/drawing/2010/main" val="0"/>
              </a:ext>
            </a:extLst>
          </a:blip>
          <a:srcRect l="-26570" r="-26570"/>
          <a:stretch>
            <a:fillRect/>
          </a:stretch>
        </p:blipFill>
        <p:spPr>
          <a:xfrm>
            <a:off x="457200" y="1733000"/>
            <a:ext cx="8229600" cy="4525963"/>
          </a:xfrm>
        </p:spPr>
      </p:pic>
    </p:spTree>
    <p:extLst>
      <p:ext uri="{BB962C8B-B14F-4D97-AF65-F5344CB8AC3E}">
        <p14:creationId xmlns:p14="http://schemas.microsoft.com/office/powerpoint/2010/main" val="145050028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smtClean="0"/>
              <a:t>Digital Collections Platform vs.</a:t>
            </a:r>
            <a:br>
              <a:rPr lang="en-US" dirty="0" smtClean="0"/>
            </a:br>
            <a:r>
              <a:rPr lang="en-US" dirty="0" smtClean="0"/>
              <a:t>Institutional Repository (IR)</a:t>
            </a:r>
            <a:endParaRPr lang="en-US" dirty="0"/>
          </a:p>
        </p:txBody>
      </p:sp>
      <p:sp>
        <p:nvSpPr>
          <p:cNvPr id="3" name="Content Placeholder 2"/>
          <p:cNvSpPr>
            <a:spLocks noGrp="1"/>
          </p:cNvSpPr>
          <p:nvPr>
            <p:ph idx="1"/>
          </p:nvPr>
        </p:nvSpPr>
        <p:spPr/>
        <p:txBody>
          <a:bodyPr>
            <a:noAutofit/>
          </a:bodyPr>
          <a:lstStyle/>
          <a:p>
            <a:r>
              <a:rPr lang="en-US" sz="2400" i="1" dirty="0" smtClean="0"/>
              <a:t>Are they different?  </a:t>
            </a:r>
            <a:r>
              <a:rPr lang="en-US" sz="2400" dirty="0" smtClean="0"/>
              <a:t>Sure!</a:t>
            </a:r>
          </a:p>
          <a:p>
            <a:r>
              <a:rPr lang="en-US" sz="2400" i="1" dirty="0" smtClean="0"/>
              <a:t>Can they be the same?  </a:t>
            </a:r>
            <a:r>
              <a:rPr lang="en-US" sz="2400" dirty="0" smtClean="0"/>
              <a:t>Absolutely!</a:t>
            </a:r>
          </a:p>
          <a:p>
            <a:r>
              <a:rPr lang="en-US" sz="2400" i="1" dirty="0" smtClean="0"/>
              <a:t>Is this confusing? </a:t>
            </a:r>
            <a:r>
              <a:rPr lang="en-US" sz="2400" dirty="0" smtClean="0"/>
              <a:t>You betcha!</a:t>
            </a:r>
          </a:p>
          <a:p>
            <a:endParaRPr lang="en-US" sz="2400" dirty="0"/>
          </a:p>
          <a:p>
            <a:r>
              <a:rPr lang="en-US" sz="2400" dirty="0" smtClean="0"/>
              <a:t>Our IR, DigitalCommons@Wayne, focuses on preserving and making accessible scholarly work generated by the University</a:t>
            </a:r>
          </a:p>
          <a:p>
            <a:pPr lvl="1"/>
            <a:r>
              <a:rPr lang="en-US" sz="2400" dirty="0" smtClean="0"/>
              <a:t>DC is very good at what it does</a:t>
            </a:r>
          </a:p>
          <a:p>
            <a:pPr lvl="1"/>
            <a:r>
              <a:rPr lang="en-US" sz="2400" dirty="0" smtClean="0"/>
              <a:t>Will become a modular / contributing component of our greater Digital Collections “Ecosystem”</a:t>
            </a:r>
          </a:p>
        </p:txBody>
      </p:sp>
    </p:spTree>
    <p:extLst>
      <p:ext uri="{BB962C8B-B14F-4D97-AF65-F5344CB8AC3E}">
        <p14:creationId xmlns:p14="http://schemas.microsoft.com/office/powerpoint/2010/main" val="276757095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algn="l"/>
            <a:r>
              <a:rPr lang="en-US" dirty="0" smtClean="0"/>
              <a:t>Digital Collections Ecosystem:</a:t>
            </a:r>
            <a:br>
              <a:rPr lang="en-US" dirty="0" smtClean="0"/>
            </a:br>
            <a:r>
              <a:rPr lang="en-US" dirty="0" smtClean="0"/>
              <a:t>Examples</a:t>
            </a:r>
            <a:endParaRPr lang="en-US" dirty="0"/>
          </a:p>
        </p:txBody>
      </p:sp>
      <p:sp>
        <p:nvSpPr>
          <p:cNvPr id="6" name="Text Placeholder 5"/>
          <p:cNvSpPr>
            <a:spLocks noGrp="1"/>
          </p:cNvSpPr>
          <p:nvPr>
            <p:ph type="body" idx="1"/>
          </p:nvPr>
        </p:nvSpPr>
        <p:spPr/>
        <p:txBody>
          <a:bodyPr>
            <a:normAutofit fontScale="85000" lnSpcReduction="20000"/>
          </a:bodyPr>
          <a:lstStyle/>
          <a:p>
            <a:pPr algn="ctr"/>
            <a:r>
              <a:rPr lang="en-US" dirty="0" smtClean="0"/>
              <a:t>“From Ingest to Access: A Day in the Life of a HathiTrust Digital Object”</a:t>
            </a:r>
            <a:endParaRPr lang="en-US" dirty="0"/>
          </a:p>
        </p:txBody>
      </p:sp>
      <p:pic>
        <p:nvPicPr>
          <p:cNvPr id="10" name="Content Placeholder 9" descr="HathiTrust-PASIG-200910.jpg"/>
          <p:cNvPicPr>
            <a:picLocks noGrp="1" noChangeAspect="1"/>
          </p:cNvPicPr>
          <p:nvPr>
            <p:ph sz="half" idx="2"/>
          </p:nvPr>
        </p:nvPicPr>
        <p:blipFill>
          <a:blip r:embed="rId3" cstate="email">
            <a:extLst>
              <a:ext uri="{28A0092B-C50C-407E-A947-70E740481C1C}">
                <a14:useLocalDpi xmlns:a14="http://schemas.microsoft.com/office/drawing/2010/main" val="0"/>
              </a:ext>
            </a:extLst>
          </a:blip>
          <a:srcRect l="-3229" r="-3229"/>
          <a:stretch>
            <a:fillRect/>
          </a:stretch>
        </p:blipFill>
        <p:spPr>
          <a:xfrm>
            <a:off x="457200" y="2241275"/>
            <a:ext cx="4040188" cy="3951288"/>
          </a:xfrm>
        </p:spPr>
      </p:pic>
      <p:sp>
        <p:nvSpPr>
          <p:cNvPr id="8" name="Text Placeholder 7"/>
          <p:cNvSpPr>
            <a:spLocks noGrp="1"/>
          </p:cNvSpPr>
          <p:nvPr>
            <p:ph type="body" sz="quarter" idx="3"/>
          </p:nvPr>
        </p:nvSpPr>
        <p:spPr/>
        <p:txBody>
          <a:bodyPr/>
          <a:lstStyle/>
          <a:p>
            <a:pPr algn="ctr"/>
            <a:r>
              <a:rPr lang="en-US" dirty="0" smtClean="0"/>
              <a:t>“Islandlives Workflow”</a:t>
            </a:r>
            <a:endParaRPr lang="en-US" dirty="0"/>
          </a:p>
        </p:txBody>
      </p:sp>
      <p:pic>
        <p:nvPicPr>
          <p:cNvPr id="11" name="Content Placeholder 10" descr="islandora_islandlives"/>
          <p:cNvPicPr>
            <a:picLocks noGrp="1" noChangeAspect="1"/>
          </p:cNvPicPr>
          <p:nvPr>
            <p:ph sz="quarter" idx="4"/>
          </p:nvPr>
        </p:nvPicPr>
        <p:blipFill>
          <a:blip r:embed="rId4" cstate="email">
            <a:extLst>
              <a:ext uri="{28A0092B-C50C-407E-A947-70E740481C1C}">
                <a14:useLocalDpi xmlns:a14="http://schemas.microsoft.com/office/drawing/2010/main" val="0"/>
              </a:ext>
            </a:extLst>
          </a:blip>
          <a:srcRect l="-18018" r="-18018"/>
          <a:stretch>
            <a:fillRect/>
          </a:stretch>
        </p:blipFill>
        <p:spPr>
          <a:xfrm>
            <a:off x="4645025" y="2241275"/>
            <a:ext cx="4041775" cy="3951288"/>
          </a:xfrm>
        </p:spPr>
      </p:pic>
      <p:sp>
        <p:nvSpPr>
          <p:cNvPr id="2" name="TextBox 1"/>
          <p:cNvSpPr txBox="1"/>
          <p:nvPr/>
        </p:nvSpPr>
        <p:spPr>
          <a:xfrm>
            <a:off x="676658" y="6194317"/>
            <a:ext cx="3716417" cy="215444"/>
          </a:xfrm>
          <a:prstGeom prst="rect">
            <a:avLst/>
          </a:prstGeom>
          <a:noFill/>
        </p:spPr>
        <p:txBody>
          <a:bodyPr wrap="square" rtlCol="0">
            <a:spAutoFit/>
          </a:bodyPr>
          <a:lstStyle/>
          <a:p>
            <a:pPr algn="ctr"/>
            <a:r>
              <a:rPr lang="en-US" sz="800" u="sng" dirty="0" err="1">
                <a:solidFill>
                  <a:srgbClr val="A6A6A6"/>
                </a:solidFill>
              </a:rPr>
              <a:t>www.hathitrust.org</a:t>
            </a:r>
            <a:r>
              <a:rPr lang="en-US" sz="800" u="sng" dirty="0">
                <a:solidFill>
                  <a:srgbClr val="A6A6A6"/>
                </a:solidFill>
              </a:rPr>
              <a:t>/documents/HathiTrust-PASIG-200910.pdf</a:t>
            </a:r>
          </a:p>
        </p:txBody>
      </p:sp>
      <p:sp>
        <p:nvSpPr>
          <p:cNvPr id="9" name="TextBox 8"/>
          <p:cNvSpPr txBox="1"/>
          <p:nvPr/>
        </p:nvSpPr>
        <p:spPr>
          <a:xfrm>
            <a:off x="5190905" y="6222364"/>
            <a:ext cx="2970640" cy="338554"/>
          </a:xfrm>
          <a:prstGeom prst="rect">
            <a:avLst/>
          </a:prstGeom>
          <a:noFill/>
        </p:spPr>
        <p:txBody>
          <a:bodyPr wrap="square" rtlCol="0">
            <a:spAutoFit/>
          </a:bodyPr>
          <a:lstStyle/>
          <a:p>
            <a:pPr algn="ctr"/>
            <a:r>
              <a:rPr lang="en-US" sz="800" u="sng" dirty="0">
                <a:solidFill>
                  <a:srgbClr val="A6A6A6"/>
                </a:solidFill>
              </a:rPr>
              <a:t>http://</a:t>
            </a:r>
            <a:r>
              <a:rPr lang="en-US" sz="800" u="sng" dirty="0" err="1">
                <a:solidFill>
                  <a:srgbClr val="A6A6A6"/>
                </a:solidFill>
              </a:rPr>
              <a:t>duraspace.org</a:t>
            </a:r>
            <a:r>
              <a:rPr lang="en-US" sz="800" u="sng" dirty="0">
                <a:solidFill>
                  <a:srgbClr val="A6A6A6"/>
                </a:solidFill>
              </a:rPr>
              <a:t>/fedora/repository/duraspace:118/OBJ/</a:t>
            </a:r>
            <a:r>
              <a:rPr lang="en-US" sz="800" u="sng" dirty="0" err="1">
                <a:solidFill>
                  <a:srgbClr val="A6A6A6"/>
                </a:solidFill>
              </a:rPr>
              <a:t>Islandora.pdf</a:t>
            </a:r>
            <a:endParaRPr lang="en-US" sz="800" u="sng" dirty="0">
              <a:solidFill>
                <a:srgbClr val="A6A6A6"/>
              </a:solidFill>
            </a:endParaRPr>
          </a:p>
        </p:txBody>
      </p:sp>
    </p:spTree>
    <p:extLst>
      <p:ext uri="{BB962C8B-B14F-4D97-AF65-F5344CB8AC3E}">
        <p14:creationId xmlns:p14="http://schemas.microsoft.com/office/powerpoint/2010/main" val="203234639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watch_undone.jpg"/>
          <p:cNvPicPr>
            <a:picLocks noGrp="1" noChangeAspect="1"/>
          </p:cNvPicPr>
          <p:nvPr>
            <p:ph type="pic" idx="4294967295"/>
          </p:nvPr>
        </p:nvPicPr>
        <p:blipFill>
          <a:blip r:embed="rId3" cstate="email">
            <a:extLst>
              <a:ext uri="{28A0092B-C50C-407E-A947-70E740481C1C}">
                <a14:useLocalDpi xmlns:a14="http://schemas.microsoft.com/office/drawing/2010/main" val="0"/>
              </a:ext>
            </a:extLst>
          </a:blip>
          <a:srcRect t="195" b="195"/>
          <a:stretch>
            <a:fillRect/>
          </a:stretch>
        </p:blipFill>
        <p:spPr>
          <a:xfrm>
            <a:off x="471730" y="187450"/>
            <a:ext cx="8230912" cy="6173184"/>
          </a:xfrm>
        </p:spPr>
      </p:pic>
      <p:sp>
        <p:nvSpPr>
          <p:cNvPr id="7" name="TextBox 6"/>
          <p:cNvSpPr txBox="1"/>
          <p:nvPr/>
        </p:nvSpPr>
        <p:spPr>
          <a:xfrm>
            <a:off x="471730" y="6514739"/>
            <a:ext cx="8230912" cy="215444"/>
          </a:xfrm>
          <a:prstGeom prst="rect">
            <a:avLst/>
          </a:prstGeom>
          <a:noFill/>
        </p:spPr>
        <p:txBody>
          <a:bodyPr wrap="square" rtlCol="0">
            <a:spAutoFit/>
          </a:bodyPr>
          <a:lstStyle/>
          <a:p>
            <a:pPr algn="ctr"/>
            <a:r>
              <a:rPr lang="pl-PL" sz="800" dirty="0">
                <a:solidFill>
                  <a:schemeClr val="tx1">
                    <a:lumMod val="65000"/>
                  </a:schemeClr>
                </a:solidFill>
              </a:rPr>
              <a:t>"A watch, undone": http://www.flickr.com/photos/32943218@N05/6308833700/</a:t>
            </a:r>
          </a:p>
        </p:txBody>
      </p:sp>
    </p:spTree>
    <p:extLst>
      <p:ext uri="{BB962C8B-B14F-4D97-AF65-F5344CB8AC3E}">
        <p14:creationId xmlns:p14="http://schemas.microsoft.com/office/powerpoint/2010/main" val="112386413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The lay of the land…</a:t>
            </a:r>
            <a:endParaRPr lang="en-US" dirty="0"/>
          </a:p>
        </p:txBody>
      </p:sp>
      <p:sp>
        <p:nvSpPr>
          <p:cNvPr id="8" name="Text Placeholder 7"/>
          <p:cNvSpPr>
            <a:spLocks noGrp="1"/>
          </p:cNvSpPr>
          <p:nvPr>
            <p:ph type="body" idx="1"/>
          </p:nvPr>
        </p:nvSpPr>
        <p:spPr/>
        <p:txBody>
          <a:bodyPr/>
          <a:lstStyle/>
          <a:p>
            <a:endParaRPr lang="en-US" dirty="0"/>
          </a:p>
        </p:txBody>
      </p:sp>
      <p:pic>
        <p:nvPicPr>
          <p:cNvPr id="9" name="Picture 8" descr="Wang_Ximeng_-_A_Thousand_Li_of_River_(Bridge).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99829" y="2743104"/>
            <a:ext cx="7794884" cy="1663796"/>
          </a:xfrm>
          <a:prstGeom prst="rect">
            <a:avLst/>
          </a:prstGeom>
        </p:spPr>
      </p:pic>
    </p:spTree>
    <p:extLst>
      <p:ext uri="{BB962C8B-B14F-4D97-AF65-F5344CB8AC3E}">
        <p14:creationId xmlns:p14="http://schemas.microsoft.com/office/powerpoint/2010/main" val="46486431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l"/>
            <a:r>
              <a:rPr lang="en-US" dirty="0" smtClean="0"/>
              <a:t>Open-Source Platforms</a:t>
            </a:r>
            <a:endParaRPr lang="en-US" dirty="0"/>
          </a:p>
        </p:txBody>
      </p:sp>
      <p:sp>
        <p:nvSpPr>
          <p:cNvPr id="5" name="Content Placeholder 4"/>
          <p:cNvSpPr>
            <a:spLocks noGrp="1"/>
          </p:cNvSpPr>
          <p:nvPr>
            <p:ph idx="1"/>
          </p:nvPr>
        </p:nvSpPr>
        <p:spPr/>
        <p:txBody>
          <a:bodyPr>
            <a:normAutofit/>
          </a:bodyPr>
          <a:lstStyle/>
          <a:p>
            <a:r>
              <a:rPr lang="en-US" dirty="0" smtClean="0"/>
              <a:t>DSpace </a:t>
            </a:r>
          </a:p>
          <a:p>
            <a:pPr lvl="1"/>
            <a:r>
              <a:rPr lang="en-US" sz="2000" dirty="0" smtClean="0"/>
              <a:t>Originally MIT and HP labs, now </a:t>
            </a:r>
            <a:r>
              <a:rPr lang="en-US" sz="2000" dirty="0" smtClean="0">
                <a:solidFill>
                  <a:schemeClr val="accent6">
                    <a:lumMod val="40000"/>
                    <a:lumOff val="60000"/>
                  </a:schemeClr>
                </a:solidFill>
              </a:rPr>
              <a:t>Duraspace</a:t>
            </a:r>
            <a:r>
              <a:rPr lang="en-US" sz="2000" dirty="0" smtClean="0"/>
              <a:t>.  open-source, turnkey, IR-esque,</a:t>
            </a:r>
            <a:r>
              <a:rPr lang="en-US" sz="2000" dirty="0"/>
              <a:t> </a:t>
            </a:r>
            <a:r>
              <a:rPr lang="en-US" sz="2000" dirty="0" smtClean="0"/>
              <a:t>OAIS compliant</a:t>
            </a:r>
          </a:p>
          <a:p>
            <a:r>
              <a:rPr lang="en-US" dirty="0" smtClean="0"/>
              <a:t>Fedora Commons</a:t>
            </a:r>
          </a:p>
          <a:p>
            <a:pPr lvl="1"/>
            <a:r>
              <a:rPr lang="en-US" sz="2000" dirty="0" smtClean="0"/>
              <a:t>Originally Cornell, now </a:t>
            </a:r>
            <a:r>
              <a:rPr lang="en-US" sz="2000" dirty="0" smtClean="0">
                <a:solidFill>
                  <a:srgbClr val="FCD5B5"/>
                </a:solidFill>
              </a:rPr>
              <a:t>Duraspace</a:t>
            </a:r>
            <a:r>
              <a:rPr lang="en-US" sz="2000" dirty="0" smtClean="0"/>
              <a:t>, open-source. NOT turnkey, no discovery layer, VERY customizable</a:t>
            </a:r>
          </a:p>
          <a:p>
            <a:r>
              <a:rPr lang="en-US" dirty="0" smtClean="0"/>
              <a:t>Omeka</a:t>
            </a:r>
          </a:p>
          <a:p>
            <a:pPr lvl="1"/>
            <a:r>
              <a:rPr lang="en-US" sz="2000" dirty="0" smtClean="0"/>
              <a:t>PHP based, originally designed for metadata and online exhibits</a:t>
            </a:r>
          </a:p>
          <a:p>
            <a:r>
              <a:rPr lang="en-US" dirty="0" smtClean="0"/>
              <a:t>Eprints</a:t>
            </a:r>
          </a:p>
          <a:p>
            <a:pPr lvl="1"/>
            <a:r>
              <a:rPr lang="en-US" sz="2000" dirty="0" smtClean="0"/>
              <a:t>Early pioneer in digital repositories, IR-esque, emphasis on text</a:t>
            </a:r>
          </a:p>
          <a:p>
            <a:endParaRPr lang="en-US" dirty="0"/>
          </a:p>
        </p:txBody>
      </p:sp>
      <p:pic>
        <p:nvPicPr>
          <p:cNvPr id="6" name="Picture 5" descr="dspace_logo.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453416" y="1539560"/>
            <a:ext cx="644776" cy="500257"/>
          </a:xfrm>
          <a:prstGeom prst="rect">
            <a:avLst/>
          </a:prstGeom>
        </p:spPr>
      </p:pic>
      <p:pic>
        <p:nvPicPr>
          <p:cNvPr id="7" name="Picture 6" descr="fedora_logo.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114892" y="3009221"/>
            <a:ext cx="1983445" cy="340635"/>
          </a:xfrm>
          <a:prstGeom prst="rect">
            <a:avLst/>
          </a:prstGeom>
        </p:spPr>
      </p:pic>
      <p:pic>
        <p:nvPicPr>
          <p:cNvPr id="8" name="Picture 7" descr="omeka_logo.gif"/>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2394754" y="4151696"/>
            <a:ext cx="1273190" cy="397872"/>
          </a:xfrm>
          <a:prstGeom prst="rect">
            <a:avLst/>
          </a:prstGeom>
        </p:spPr>
      </p:pic>
      <p:pic>
        <p:nvPicPr>
          <p:cNvPr id="9" name="Picture 8" descr="eprints_logo.pn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2394754" y="5061539"/>
            <a:ext cx="1113414" cy="441831"/>
          </a:xfrm>
          <a:prstGeom prst="rect">
            <a:avLst/>
          </a:prstGeom>
        </p:spPr>
      </p:pic>
    </p:spTree>
    <p:extLst>
      <p:ext uri="{BB962C8B-B14F-4D97-AF65-F5344CB8AC3E}">
        <p14:creationId xmlns:p14="http://schemas.microsoft.com/office/powerpoint/2010/main" val="4023322668"/>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solidFill>
                  <a:schemeClr val="accent6">
                    <a:lumMod val="40000"/>
                    <a:lumOff val="60000"/>
                  </a:schemeClr>
                </a:solidFill>
              </a:rPr>
              <a:t>Duraspace</a:t>
            </a:r>
            <a:r>
              <a:rPr lang="en-US" dirty="0" smtClean="0"/>
              <a:t>?</a:t>
            </a:r>
            <a:endParaRPr lang="en-US" dirty="0"/>
          </a:p>
        </p:txBody>
      </p:sp>
      <p:sp>
        <p:nvSpPr>
          <p:cNvPr id="3" name="Content Placeholder 2"/>
          <p:cNvSpPr>
            <a:spLocks noGrp="1"/>
          </p:cNvSpPr>
          <p:nvPr>
            <p:ph idx="1"/>
          </p:nvPr>
        </p:nvSpPr>
        <p:spPr/>
        <p:txBody>
          <a:bodyPr>
            <a:normAutofit lnSpcReduction="10000"/>
          </a:bodyPr>
          <a:lstStyle/>
          <a:p>
            <a:r>
              <a:rPr lang="en-US" dirty="0" smtClean="0"/>
              <a:t>“</a:t>
            </a:r>
            <a:r>
              <a:rPr lang="en-US" dirty="0"/>
              <a:t>the appropriate strategy to avoid the perceived future deadlock in development is to abandon local solutions and seek to utilize other popular Open Source tools that will more appropriately meet the needs of the community</a:t>
            </a:r>
            <a:r>
              <a:rPr lang="en-US" dirty="0" smtClean="0"/>
              <a:t>.”</a:t>
            </a:r>
            <a:br>
              <a:rPr lang="en-US" dirty="0" smtClean="0"/>
            </a:br>
            <a:r>
              <a:rPr lang="en-US" sz="1000" dirty="0">
                <a:solidFill>
                  <a:schemeClr val="tx1">
                    <a:lumMod val="65000"/>
                  </a:schemeClr>
                </a:solidFill>
              </a:rPr>
              <a:t>- http://biecoll.ub.uni-bielefeld.de/volltexte/2011/5167/</a:t>
            </a:r>
            <a:r>
              <a:rPr lang="en-US" sz="1000" dirty="0" smtClean="0">
                <a:solidFill>
                  <a:schemeClr val="tx1">
                    <a:lumMod val="65000"/>
                  </a:schemeClr>
                </a:solidFill>
              </a:rPr>
              <a:t>index_en.html</a:t>
            </a:r>
            <a:br>
              <a:rPr lang="en-US" sz="1000" dirty="0" smtClean="0">
                <a:solidFill>
                  <a:schemeClr val="tx1">
                    <a:lumMod val="65000"/>
                  </a:schemeClr>
                </a:solidFill>
              </a:rPr>
            </a:br>
            <a:endParaRPr lang="en-US" dirty="0"/>
          </a:p>
          <a:p>
            <a:r>
              <a:rPr lang="en-US" dirty="0" smtClean="0"/>
              <a:t>The best of both worlds in one platform?  It might not be that simple…</a:t>
            </a:r>
            <a:endParaRPr lang="en-US" dirty="0"/>
          </a:p>
        </p:txBody>
      </p:sp>
    </p:spTree>
    <p:extLst>
      <p:ext uri="{BB962C8B-B14F-4D97-AF65-F5344CB8AC3E}">
        <p14:creationId xmlns:p14="http://schemas.microsoft.com/office/powerpoint/2010/main" val="408301594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Other Key Players</a:t>
            </a:r>
            <a:endParaRPr lang="en-US" dirty="0"/>
          </a:p>
        </p:txBody>
      </p:sp>
      <p:sp>
        <p:nvSpPr>
          <p:cNvPr id="3" name="Content Placeholder 2"/>
          <p:cNvSpPr>
            <a:spLocks noGrp="1"/>
          </p:cNvSpPr>
          <p:nvPr>
            <p:ph idx="1"/>
          </p:nvPr>
        </p:nvSpPr>
        <p:spPr/>
        <p:txBody>
          <a:bodyPr>
            <a:normAutofit lnSpcReduction="10000"/>
          </a:bodyPr>
          <a:lstStyle/>
          <a:p>
            <a:r>
              <a:rPr lang="en-US" sz="2400" dirty="0" smtClean="0"/>
              <a:t>Apache Solr</a:t>
            </a:r>
          </a:p>
          <a:p>
            <a:pPr lvl="1"/>
            <a:r>
              <a:rPr lang="en-US" sz="2400" dirty="0" smtClean="0"/>
              <a:t>Full-text, faceted search built on Apache Lucene</a:t>
            </a:r>
          </a:p>
          <a:p>
            <a:pPr lvl="1"/>
            <a:r>
              <a:rPr lang="en-US" sz="2400" dirty="0" smtClean="0">
                <a:solidFill>
                  <a:srgbClr val="FFFFFF"/>
                </a:solidFill>
              </a:rPr>
              <a:t>Fast, open-source, REST-like interface</a:t>
            </a:r>
          </a:p>
          <a:p>
            <a:pPr lvl="1"/>
            <a:r>
              <a:rPr lang="en-US" sz="2400" dirty="0" smtClean="0">
                <a:solidFill>
                  <a:srgbClr val="FFFFFF"/>
                </a:solidFill>
              </a:rPr>
              <a:t>Very popular, “Best of Breed”</a:t>
            </a:r>
          </a:p>
          <a:p>
            <a:pPr lvl="1"/>
            <a:endParaRPr lang="en-US" sz="2400" dirty="0" smtClean="0">
              <a:solidFill>
                <a:srgbClr val="FFFFFF"/>
              </a:solidFill>
            </a:endParaRPr>
          </a:p>
          <a:p>
            <a:endParaRPr lang="en-US" sz="2400" dirty="0" smtClean="0">
              <a:solidFill>
                <a:schemeClr val="tx1">
                  <a:lumMod val="65000"/>
                </a:schemeClr>
              </a:solidFill>
            </a:endParaRPr>
          </a:p>
          <a:p>
            <a:r>
              <a:rPr lang="en-US" sz="2400" dirty="0" smtClean="0"/>
              <a:t>Blacklight</a:t>
            </a:r>
          </a:p>
          <a:p>
            <a:pPr lvl="1"/>
            <a:r>
              <a:rPr lang="en-US" sz="2400" dirty="0" smtClean="0"/>
              <a:t>Discovery Interface for Solr</a:t>
            </a:r>
          </a:p>
          <a:p>
            <a:pPr lvl="1"/>
            <a:r>
              <a:rPr lang="en-US" sz="2400" dirty="0" smtClean="0"/>
              <a:t>Missing link between users and powerful metadata backend</a:t>
            </a:r>
          </a:p>
          <a:p>
            <a:pPr lvl="1"/>
            <a:r>
              <a:rPr lang="en-US" sz="2400" dirty="0" smtClean="0"/>
              <a:t>Ruby on Rails Gem</a:t>
            </a:r>
          </a:p>
          <a:p>
            <a:endParaRPr lang="en-US" dirty="0"/>
          </a:p>
        </p:txBody>
      </p:sp>
    </p:spTree>
    <p:extLst>
      <p:ext uri="{BB962C8B-B14F-4D97-AF65-F5344CB8AC3E}">
        <p14:creationId xmlns:p14="http://schemas.microsoft.com/office/powerpoint/2010/main" val="397846947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Other Key Players</a:t>
            </a:r>
            <a:endParaRPr lang="en-US" dirty="0"/>
          </a:p>
        </p:txBody>
      </p:sp>
      <p:sp>
        <p:nvSpPr>
          <p:cNvPr id="3" name="Content Placeholder 2"/>
          <p:cNvSpPr>
            <a:spLocks noGrp="1"/>
          </p:cNvSpPr>
          <p:nvPr>
            <p:ph idx="1"/>
          </p:nvPr>
        </p:nvSpPr>
        <p:spPr/>
        <p:txBody>
          <a:bodyPr>
            <a:normAutofit/>
          </a:bodyPr>
          <a:lstStyle/>
          <a:p>
            <a:r>
              <a:rPr lang="en-US" sz="2600" dirty="0" smtClean="0"/>
              <a:t>Hydra:</a:t>
            </a:r>
            <a:r>
              <a:rPr lang="en-US" sz="2600" dirty="0"/>
              <a:t/>
            </a:r>
            <a:br>
              <a:rPr lang="en-US" sz="2600" dirty="0"/>
            </a:br>
            <a:r>
              <a:rPr lang="en-US" sz="2600" dirty="0"/>
              <a:t>“Hydra is an </a:t>
            </a:r>
            <a:r>
              <a:rPr lang="en-US" sz="2600" dirty="0">
                <a:solidFill>
                  <a:schemeClr val="accent3">
                    <a:lumMod val="60000"/>
                    <a:lumOff val="40000"/>
                  </a:schemeClr>
                </a:solidFill>
              </a:rPr>
              <a:t>ecosystem </a:t>
            </a:r>
            <a:r>
              <a:rPr lang="en-US" sz="2600" dirty="0"/>
              <a:t>of components that lets institutions deploy robust and durable digital repositories (the body) supporting multiple “heads”: fully-featured digital asset management applications and tailored workflows.  Its principle platforms are the </a:t>
            </a:r>
            <a:r>
              <a:rPr lang="en-US" sz="2600" dirty="0">
                <a:solidFill>
                  <a:srgbClr val="C3D69B"/>
                </a:solidFill>
              </a:rPr>
              <a:t>Fedora Commons</a:t>
            </a:r>
            <a:r>
              <a:rPr lang="en-US" sz="2600" dirty="0"/>
              <a:t> repository software, </a:t>
            </a:r>
            <a:r>
              <a:rPr lang="en-US" sz="2600" dirty="0">
                <a:solidFill>
                  <a:srgbClr val="C3D69B"/>
                </a:solidFill>
              </a:rPr>
              <a:t>Solr</a:t>
            </a:r>
            <a:r>
              <a:rPr lang="en-US" sz="2600" dirty="0"/>
              <a:t>, </a:t>
            </a:r>
            <a:r>
              <a:rPr lang="en-US" sz="2600" dirty="0">
                <a:solidFill>
                  <a:srgbClr val="C3D69B"/>
                </a:solidFill>
              </a:rPr>
              <a:t>Ruby on Rails </a:t>
            </a:r>
            <a:r>
              <a:rPr lang="en-US" sz="2600" dirty="0"/>
              <a:t>and </a:t>
            </a:r>
            <a:r>
              <a:rPr lang="en-US" sz="2600" dirty="0">
                <a:solidFill>
                  <a:srgbClr val="C3D69B"/>
                </a:solidFill>
              </a:rPr>
              <a:t>Blacklight</a:t>
            </a:r>
            <a:r>
              <a:rPr lang="en-US" sz="2600" dirty="0" smtClean="0"/>
              <a:t>.”</a:t>
            </a:r>
            <a:r>
              <a:rPr lang="en-US" dirty="0" smtClean="0"/>
              <a:t/>
            </a:r>
            <a:br>
              <a:rPr lang="en-US" dirty="0" smtClean="0"/>
            </a:br>
            <a:r>
              <a:rPr lang="en-US" sz="800" dirty="0" smtClean="0">
                <a:solidFill>
                  <a:schemeClr val="tx1">
                    <a:lumMod val="65000"/>
                  </a:schemeClr>
                </a:solidFill>
              </a:rPr>
              <a:t>- </a:t>
            </a:r>
            <a:r>
              <a:rPr lang="en-US" sz="800" dirty="0">
                <a:solidFill>
                  <a:schemeClr val="tx1">
                    <a:lumMod val="65000"/>
                  </a:schemeClr>
                </a:solidFill>
              </a:rPr>
              <a:t>http://projecthydra.org/</a:t>
            </a:r>
          </a:p>
        </p:txBody>
      </p:sp>
    </p:spTree>
    <p:extLst>
      <p:ext uri="{BB962C8B-B14F-4D97-AF65-F5344CB8AC3E}">
        <p14:creationId xmlns:p14="http://schemas.microsoft.com/office/powerpoint/2010/main" val="328067289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Overview</a:t>
            </a:r>
            <a:endParaRPr lang="en-US" dirty="0"/>
          </a:p>
        </p:txBody>
      </p:sp>
      <p:sp>
        <p:nvSpPr>
          <p:cNvPr id="3" name="Content Placeholder 2"/>
          <p:cNvSpPr>
            <a:spLocks noGrp="1"/>
          </p:cNvSpPr>
          <p:nvPr>
            <p:ph idx="1"/>
          </p:nvPr>
        </p:nvSpPr>
        <p:spPr/>
        <p:txBody>
          <a:bodyPr/>
          <a:lstStyle/>
          <a:p>
            <a:r>
              <a:rPr lang="en-US" dirty="0" smtClean="0"/>
              <a:t>What is a digital collection?</a:t>
            </a:r>
          </a:p>
          <a:p>
            <a:r>
              <a:rPr lang="en-US" dirty="0" smtClean="0"/>
              <a:t>What is a digital collections platform?</a:t>
            </a:r>
          </a:p>
          <a:p>
            <a:r>
              <a:rPr lang="en-US" dirty="0" smtClean="0"/>
              <a:t>The lay of the land</a:t>
            </a:r>
          </a:p>
          <a:p>
            <a:r>
              <a:rPr lang="en-US" dirty="0" smtClean="0"/>
              <a:t>Our Model</a:t>
            </a:r>
          </a:p>
          <a:p>
            <a:r>
              <a:rPr lang="en-US" dirty="0" smtClean="0"/>
              <a:t>Lessons Learned and </a:t>
            </a:r>
            <a:r>
              <a:rPr lang="en-US" dirty="0"/>
              <a:t>L</a:t>
            </a:r>
            <a:r>
              <a:rPr lang="en-US" dirty="0" smtClean="0"/>
              <a:t>earning</a:t>
            </a:r>
            <a:endParaRPr lang="en-US" dirty="0"/>
          </a:p>
        </p:txBody>
      </p:sp>
    </p:spTree>
    <p:extLst>
      <p:ext uri="{BB962C8B-B14F-4D97-AF65-F5344CB8AC3E}">
        <p14:creationId xmlns:p14="http://schemas.microsoft.com/office/powerpoint/2010/main" val="182447131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3000" dirty="0" smtClean="0"/>
              <a:t>Yale’s “Office </a:t>
            </a:r>
            <a:r>
              <a:rPr lang="en-US" sz="3000" dirty="0"/>
              <a:t>of Digital Initiatives and </a:t>
            </a:r>
            <a:r>
              <a:rPr lang="en-US" sz="3000" dirty="0" smtClean="0"/>
              <a:t>Assets” </a:t>
            </a:r>
            <a:r>
              <a:rPr lang="en-US" sz="3000" dirty="0"/>
              <a:t>(ODAI</a:t>
            </a:r>
            <a:r>
              <a:rPr lang="en-US" sz="3000" dirty="0" smtClean="0"/>
              <a:t>)</a:t>
            </a:r>
            <a:endParaRPr lang="en-US" sz="3000" dirty="0"/>
          </a:p>
        </p:txBody>
      </p:sp>
      <p:pic>
        <p:nvPicPr>
          <p:cNvPr id="5" name="Content Placeholder 4" descr="ODAI_Architecture_v2.0.png"/>
          <p:cNvPicPr>
            <a:picLocks noGrp="1" noChangeAspect="1"/>
          </p:cNvPicPr>
          <p:nvPr>
            <p:ph idx="1"/>
          </p:nvPr>
        </p:nvPicPr>
        <p:blipFill>
          <a:blip r:embed="rId3" cstate="email">
            <a:extLst>
              <a:ext uri="{28A0092B-C50C-407E-A947-70E740481C1C}">
                <a14:useLocalDpi xmlns:a14="http://schemas.microsoft.com/office/drawing/2010/main" val="0"/>
              </a:ext>
            </a:extLst>
          </a:blip>
          <a:srcRect t="5433" b="5433"/>
          <a:stretch>
            <a:fillRect/>
          </a:stretch>
        </p:blipFill>
        <p:spPr>
          <a:xfrm>
            <a:off x="925100" y="1437884"/>
            <a:ext cx="7277185" cy="4002172"/>
          </a:xfrm>
        </p:spPr>
      </p:pic>
      <p:sp>
        <p:nvSpPr>
          <p:cNvPr id="6" name="TextBox 5"/>
          <p:cNvSpPr txBox="1"/>
          <p:nvPr/>
        </p:nvSpPr>
        <p:spPr>
          <a:xfrm>
            <a:off x="1027902" y="5572537"/>
            <a:ext cx="7151663" cy="1138773"/>
          </a:xfrm>
          <a:prstGeom prst="rect">
            <a:avLst/>
          </a:prstGeom>
          <a:noFill/>
        </p:spPr>
        <p:txBody>
          <a:bodyPr wrap="square" rtlCol="0">
            <a:spAutoFit/>
          </a:bodyPr>
          <a:lstStyle/>
          <a:p>
            <a:r>
              <a:rPr lang="en-US" sz="1400" dirty="0" smtClean="0"/>
              <a:t>“This </a:t>
            </a:r>
            <a:r>
              <a:rPr lang="en-US" sz="1400" dirty="0"/>
              <a:t>diagram does not identify every system at Yale. Rather, it illustrates the type and relationship of modular systems that constitute a comprehensive approach to digital content management</a:t>
            </a:r>
            <a:r>
              <a:rPr lang="en-US" sz="1400" dirty="0" smtClean="0"/>
              <a:t>.”</a:t>
            </a:r>
            <a:r>
              <a:rPr lang="en-US" sz="1400" dirty="0"/>
              <a:t> </a:t>
            </a:r>
            <a:endParaRPr lang="en-US" sz="1400" dirty="0" smtClean="0"/>
          </a:p>
          <a:p>
            <a:r>
              <a:rPr lang="en-US" sz="800" dirty="0" smtClean="0">
                <a:solidFill>
                  <a:srgbClr val="A6A6A6"/>
                </a:solidFill>
              </a:rPr>
              <a:t>- </a:t>
            </a:r>
            <a:r>
              <a:rPr lang="en-US" sz="800" dirty="0">
                <a:solidFill>
                  <a:srgbClr val="A6A6A6"/>
                </a:solidFill>
              </a:rPr>
              <a:t>http://odai.yale.edu/planning-and-architecture</a:t>
            </a:r>
          </a:p>
          <a:p>
            <a:endParaRPr lang="en-US" dirty="0" smtClean="0"/>
          </a:p>
        </p:txBody>
      </p:sp>
    </p:spTree>
    <p:extLst>
      <p:ext uri="{BB962C8B-B14F-4D97-AF65-F5344CB8AC3E}">
        <p14:creationId xmlns:p14="http://schemas.microsoft.com/office/powerpoint/2010/main" val="348631220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Our model</a:t>
            </a:r>
            <a:endParaRPr lang="en-US" dirty="0"/>
          </a:p>
        </p:txBody>
      </p:sp>
      <p:sp>
        <p:nvSpPr>
          <p:cNvPr id="5" name="Text Placeholder 4"/>
          <p:cNvSpPr>
            <a:spLocks noGrp="1"/>
          </p:cNvSpPr>
          <p:nvPr>
            <p:ph type="body" idx="1"/>
          </p:nvPr>
        </p:nvSpPr>
        <p:spPr/>
        <p:txBody>
          <a:bodyPr/>
          <a:lstStyle/>
          <a:p>
            <a:endParaRPr lang="en-US" dirty="0"/>
          </a:p>
        </p:txBody>
      </p:sp>
      <p:pic>
        <p:nvPicPr>
          <p:cNvPr id="6" name="Picture 5" descr="blueprint_v2.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22314" y="2825879"/>
            <a:ext cx="7772400" cy="1593342"/>
          </a:xfrm>
          <a:prstGeom prst="rect">
            <a:avLst/>
          </a:prstGeom>
        </p:spPr>
      </p:pic>
    </p:spTree>
    <p:extLst>
      <p:ext uri="{BB962C8B-B14F-4D97-AF65-F5344CB8AC3E}">
        <p14:creationId xmlns:p14="http://schemas.microsoft.com/office/powerpoint/2010/main" val="345759368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US" dirty="0"/>
              <a:t>"The key to the interoperability of digital cultural content, and in fact any digital collection, is </a:t>
            </a:r>
            <a:r>
              <a:rPr lang="en-US" i="1" dirty="0" smtClean="0"/>
              <a:t>consistency . . . </a:t>
            </a:r>
            <a:r>
              <a:rPr lang="en-US" dirty="0" smtClean="0">
                <a:solidFill>
                  <a:srgbClr val="C3D69B"/>
                </a:solidFill>
              </a:rPr>
              <a:t>inconsistent </a:t>
            </a:r>
            <a:r>
              <a:rPr lang="en-US" dirty="0">
                <a:solidFill>
                  <a:srgbClr val="C3D69B"/>
                </a:solidFill>
              </a:rPr>
              <a:t>digital collections</a:t>
            </a:r>
            <a:r>
              <a:rPr lang="en-US" dirty="0"/>
              <a:t> </a:t>
            </a:r>
            <a:r>
              <a:rPr lang="en-US" dirty="0">
                <a:solidFill>
                  <a:schemeClr val="accent3">
                    <a:lumMod val="60000"/>
                    <a:lumOff val="40000"/>
                  </a:schemeClr>
                </a:solidFill>
              </a:rPr>
              <a:t>require </a:t>
            </a:r>
            <a:r>
              <a:rPr lang="en-US" dirty="0" smtClean="0"/>
              <a:t>… </a:t>
            </a:r>
            <a:r>
              <a:rPr lang="en-US" dirty="0" smtClean="0">
                <a:solidFill>
                  <a:srgbClr val="C3D69B"/>
                </a:solidFill>
              </a:rPr>
              <a:t>more </a:t>
            </a:r>
            <a:r>
              <a:rPr lang="en-US" dirty="0">
                <a:solidFill>
                  <a:srgbClr val="C3D69B"/>
                </a:solidFill>
              </a:rPr>
              <a:t>complex, costly and unreliable systems and </a:t>
            </a:r>
            <a:r>
              <a:rPr lang="en-US" dirty="0" smtClean="0">
                <a:solidFill>
                  <a:srgbClr val="C3D69B"/>
                </a:solidFill>
              </a:rPr>
              <a:t>processes</a:t>
            </a:r>
            <a:r>
              <a:rPr lang="en-US" dirty="0" smtClean="0"/>
              <a:t>.”</a:t>
            </a:r>
            <a:br>
              <a:rPr lang="en-US" dirty="0" smtClean="0"/>
            </a:br>
            <a:endParaRPr lang="en-US" sz="900" dirty="0" smtClean="0"/>
          </a:p>
          <a:p>
            <a:pPr marL="0" indent="0">
              <a:buNone/>
            </a:pPr>
            <a:r>
              <a:rPr lang="en-US" sz="900" dirty="0">
                <a:solidFill>
                  <a:srgbClr val="A6A6A6"/>
                </a:solidFill>
              </a:rPr>
              <a:t>- http://mirror.dlib.org/dlib/january02/gill/01gill.html</a:t>
            </a:r>
          </a:p>
          <a:p>
            <a:pPr marL="0" indent="0">
              <a:buNone/>
            </a:pPr>
            <a:endParaRPr lang="en-US" dirty="0"/>
          </a:p>
        </p:txBody>
      </p:sp>
    </p:spTree>
    <p:extLst>
      <p:ext uri="{BB962C8B-B14F-4D97-AF65-F5344CB8AC3E}">
        <p14:creationId xmlns:p14="http://schemas.microsoft.com/office/powerpoint/2010/main" val="204981279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pPr marL="0" lvl="1">
              <a:buNone/>
            </a:pPr>
            <a:r>
              <a:rPr lang="en-US" sz="3200" dirty="0" smtClean="0"/>
              <a:t>“...one thought to consider is that we are trying to tackle technology incompatibility which is often caused by proprietary software and formats. Therefore, it’s a little ironic to implement proprietary software tools to manage this problem.”</a:t>
            </a:r>
            <a:br>
              <a:rPr lang="en-US" sz="3200" dirty="0" smtClean="0"/>
            </a:br>
            <a:r>
              <a:rPr lang="en-US" sz="2000" dirty="0" smtClean="0"/>
              <a:t/>
            </a:r>
            <a:br>
              <a:rPr lang="en-US" sz="2000" dirty="0" smtClean="0"/>
            </a:br>
            <a:r>
              <a:rPr lang="en-US" sz="1000" dirty="0" smtClean="0">
                <a:solidFill>
                  <a:srgbClr val="A6A6A6"/>
                </a:solidFill>
              </a:rPr>
              <a:t>http://blogs.loc.gov/digitalpreservation/2012/10/archivematica-and-the-open-source-mindset-for-digital-preservation-systems/</a:t>
            </a:r>
          </a:p>
        </p:txBody>
      </p:sp>
    </p:spTree>
    <p:extLst>
      <p:ext uri="{BB962C8B-B14F-4D97-AF65-F5344CB8AC3E}">
        <p14:creationId xmlns:p14="http://schemas.microsoft.com/office/powerpoint/2010/main" val="160889448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n-US" dirty="0" smtClean="0"/>
              <a:t>Desired Platform Characteristics:</a:t>
            </a:r>
            <a:endParaRPr lang="en-US" dirty="0"/>
          </a:p>
        </p:txBody>
      </p:sp>
      <p:sp>
        <p:nvSpPr>
          <p:cNvPr id="5" name="Content Placeholder 4"/>
          <p:cNvSpPr>
            <a:spLocks noGrp="1"/>
          </p:cNvSpPr>
          <p:nvPr>
            <p:ph idx="1"/>
          </p:nvPr>
        </p:nvSpPr>
        <p:spPr>
          <a:xfrm>
            <a:off x="457199" y="1600200"/>
            <a:ext cx="5472545" cy="4525963"/>
          </a:xfrm>
        </p:spPr>
        <p:txBody>
          <a:bodyPr>
            <a:normAutofit fontScale="92500"/>
          </a:bodyPr>
          <a:lstStyle/>
          <a:p>
            <a:r>
              <a:rPr lang="en-US" dirty="0" smtClean="0"/>
              <a:t>Open-source, Free</a:t>
            </a:r>
          </a:p>
          <a:p>
            <a:r>
              <a:rPr lang="en-US" dirty="0" smtClean="0"/>
              <a:t>Flexible, Iterative, and Agile Development</a:t>
            </a:r>
          </a:p>
          <a:p>
            <a:r>
              <a:rPr lang="en-US" dirty="0" smtClean="0"/>
              <a:t>Modular </a:t>
            </a:r>
          </a:p>
          <a:p>
            <a:r>
              <a:rPr lang="en-US" dirty="0" smtClean="0"/>
              <a:t>Support Preservation Activities</a:t>
            </a:r>
          </a:p>
          <a:p>
            <a:r>
              <a:rPr lang="en-US" dirty="0" smtClean="0"/>
              <a:t>Facilitate Discovery</a:t>
            </a:r>
          </a:p>
          <a:p>
            <a:r>
              <a:rPr lang="en-US" dirty="0" smtClean="0"/>
              <a:t>Robust and API-like methods for Access</a:t>
            </a:r>
          </a:p>
          <a:p>
            <a:endParaRPr lang="en-US" dirty="0"/>
          </a:p>
        </p:txBody>
      </p:sp>
    </p:spTree>
    <p:extLst>
      <p:ext uri="{BB962C8B-B14F-4D97-AF65-F5344CB8AC3E}">
        <p14:creationId xmlns:p14="http://schemas.microsoft.com/office/powerpoint/2010/main" val="2186418645"/>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n-US" dirty="0" smtClean="0"/>
              <a:t>Our Current Infrastructure</a:t>
            </a:r>
            <a:endParaRPr lang="en-US" dirty="0"/>
          </a:p>
        </p:txBody>
      </p:sp>
      <p:sp>
        <p:nvSpPr>
          <p:cNvPr id="5" name="Content Placeholder 4"/>
          <p:cNvSpPr>
            <a:spLocks noGrp="1"/>
          </p:cNvSpPr>
          <p:nvPr>
            <p:ph idx="1"/>
          </p:nvPr>
        </p:nvSpPr>
        <p:spPr/>
        <p:txBody>
          <a:bodyPr/>
          <a:lstStyle/>
          <a:p>
            <a:r>
              <a:rPr lang="en-US" dirty="0" smtClean="0"/>
              <a:t>DLXS</a:t>
            </a:r>
          </a:p>
          <a:p>
            <a:r>
              <a:rPr lang="en-US" dirty="0" smtClean="0"/>
              <a:t>Omeka</a:t>
            </a:r>
          </a:p>
          <a:p>
            <a:r>
              <a:rPr lang="en-US" dirty="0" smtClean="0"/>
              <a:t>Mirrored Linux / Ubuntu file system</a:t>
            </a:r>
          </a:p>
          <a:p>
            <a:r>
              <a:rPr lang="en-US" dirty="0" smtClean="0"/>
              <a:t>Discovery through catalog </a:t>
            </a:r>
          </a:p>
          <a:p>
            <a:r>
              <a:rPr lang="en-US" dirty="0" smtClean="0"/>
              <a:t>Ad hoc collection interfaces</a:t>
            </a:r>
          </a:p>
          <a:p>
            <a:pPr lvl="1"/>
            <a:r>
              <a:rPr lang="en-US" dirty="0" smtClean="0"/>
              <a:t>not necessarily a bad thing…</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274638"/>
            <a:ext cx="4040188" cy="639762"/>
          </a:xfrm>
        </p:spPr>
        <p:txBody>
          <a:bodyPr>
            <a:normAutofit/>
          </a:bodyPr>
          <a:lstStyle/>
          <a:p>
            <a:pPr algn="ctr"/>
            <a:r>
              <a:rPr lang="en-US" sz="2800" dirty="0" smtClean="0"/>
              <a:t>Current Infrastructure</a:t>
            </a:r>
            <a:endParaRPr lang="en-US" sz="2800" dirty="0"/>
          </a:p>
        </p:txBody>
      </p:sp>
      <p:pic>
        <p:nvPicPr>
          <p:cNvPr id="7" name="Content Placeholder 6" descr="precarious_tetris_model.jpg"/>
          <p:cNvPicPr>
            <a:picLocks noGrp="1" noChangeAspect="1"/>
          </p:cNvPicPr>
          <p:nvPr>
            <p:ph sz="half" idx="2"/>
          </p:nvPr>
        </p:nvPicPr>
        <p:blipFill>
          <a:blip r:embed="rId3" cstate="print"/>
          <a:stretch>
            <a:fillRect/>
          </a:stretch>
        </p:blipFill>
        <p:spPr>
          <a:xfrm>
            <a:off x="981699" y="1066800"/>
            <a:ext cx="2991190" cy="5334000"/>
          </a:xfrm>
        </p:spPr>
      </p:pic>
      <p:sp>
        <p:nvSpPr>
          <p:cNvPr id="5" name="Text Placeholder 4"/>
          <p:cNvSpPr>
            <a:spLocks noGrp="1"/>
          </p:cNvSpPr>
          <p:nvPr>
            <p:ph type="body" sz="quarter" idx="3"/>
          </p:nvPr>
        </p:nvSpPr>
        <p:spPr>
          <a:xfrm>
            <a:off x="4645025" y="274638"/>
            <a:ext cx="4041775" cy="639762"/>
          </a:xfrm>
        </p:spPr>
        <p:txBody>
          <a:bodyPr>
            <a:normAutofit/>
          </a:bodyPr>
          <a:lstStyle/>
          <a:p>
            <a:pPr algn="ctr"/>
            <a:r>
              <a:rPr lang="en-US" sz="2800" dirty="0" smtClean="0"/>
              <a:t>Ideal Infrastructure</a:t>
            </a:r>
          </a:p>
        </p:txBody>
      </p:sp>
      <p:pic>
        <p:nvPicPr>
          <p:cNvPr id="8" name="Content Placeholder 7" descr="ideal_tetris_model.jpg"/>
          <p:cNvPicPr>
            <a:picLocks noGrp="1" noChangeAspect="1"/>
          </p:cNvPicPr>
          <p:nvPr>
            <p:ph sz="quarter" idx="4"/>
          </p:nvPr>
        </p:nvPicPr>
        <p:blipFill>
          <a:blip r:embed="rId4" cstate="print"/>
          <a:stretch>
            <a:fillRect/>
          </a:stretch>
        </p:blipFill>
        <p:spPr>
          <a:xfrm>
            <a:off x="5171172" y="1066800"/>
            <a:ext cx="2989480" cy="5334000"/>
          </a:xfrm>
        </p:spPr>
      </p:pic>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a:bodyPr>
          <a:lstStyle/>
          <a:p>
            <a:r>
              <a:rPr lang="en-US" sz="3600" dirty="0" smtClean="0"/>
              <a:t>The Reality</a:t>
            </a:r>
            <a:endParaRPr lang="en-US" sz="3600" dirty="0"/>
          </a:p>
        </p:txBody>
      </p:sp>
      <p:sp>
        <p:nvSpPr>
          <p:cNvPr id="11" name="Text Placeholder 10"/>
          <p:cNvSpPr>
            <a:spLocks noGrp="1"/>
          </p:cNvSpPr>
          <p:nvPr>
            <p:ph type="body" sz="half" idx="2"/>
          </p:nvPr>
        </p:nvSpPr>
        <p:spPr>
          <a:xfrm>
            <a:off x="457200" y="1739893"/>
            <a:ext cx="3008313" cy="4691063"/>
          </a:xfrm>
        </p:spPr>
        <p:txBody>
          <a:bodyPr>
            <a:normAutofit/>
          </a:bodyPr>
          <a:lstStyle/>
          <a:p>
            <a:pPr>
              <a:buFont typeface="Arial" pitchFamily="34" charset="0"/>
              <a:buChar char="•"/>
            </a:pPr>
            <a:r>
              <a:rPr lang="en-US" sz="2400" dirty="0" smtClean="0"/>
              <a:t> When envisioning different layers, components are </a:t>
            </a:r>
            <a:br>
              <a:rPr lang="en-US" sz="2400" dirty="0" smtClean="0"/>
            </a:br>
            <a:r>
              <a:rPr lang="en-US" sz="2400" dirty="0" smtClean="0"/>
              <a:t>co-dependant</a:t>
            </a:r>
          </a:p>
          <a:p>
            <a:pPr>
              <a:buFont typeface="Arial" pitchFamily="34" charset="0"/>
              <a:buChar char="•"/>
            </a:pPr>
            <a:endParaRPr lang="en-US" sz="2400" dirty="0" smtClean="0"/>
          </a:p>
          <a:p>
            <a:pPr>
              <a:buFont typeface="Arial" pitchFamily="34" charset="0"/>
              <a:buChar char="•"/>
            </a:pPr>
            <a:r>
              <a:rPr lang="en-US" sz="2400" dirty="0" smtClean="0"/>
              <a:t> Researching different approaches and software reveals new pieces and eliminates others</a:t>
            </a:r>
            <a:endParaRPr lang="en-US" sz="2400" dirty="0"/>
          </a:p>
          <a:p>
            <a:pPr>
              <a:buFont typeface="Arial" pitchFamily="34" charset="0"/>
              <a:buChar char="•"/>
            </a:pPr>
            <a:endParaRPr lang="en-US" sz="2400" dirty="0"/>
          </a:p>
        </p:txBody>
      </p:sp>
      <p:pic>
        <p:nvPicPr>
          <p:cNvPr id="3" name="Content Placeholder 2" descr="reality_tetris_model_v2.jpg"/>
          <p:cNvPicPr>
            <a:picLocks noGrp="1" noChangeAspect="1"/>
          </p:cNvPicPr>
          <p:nvPr>
            <p:ph idx="1"/>
          </p:nvPr>
        </p:nvPicPr>
        <p:blipFill>
          <a:blip r:embed="rId3" cstate="print">
            <a:extLst>
              <a:ext uri="{28A0092B-C50C-407E-A947-70E740481C1C}">
                <a14:useLocalDpi xmlns:a14="http://schemas.microsoft.com/office/drawing/2010/main" val="0"/>
              </a:ext>
            </a:extLst>
          </a:blip>
          <a:srcRect l="-27968" r="-27968"/>
          <a:stretch>
            <a:fillRect/>
          </a:stretch>
        </p:blipFill>
        <p:spPr/>
      </p:pic>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algn="l"/>
            <a:r>
              <a:rPr lang="en-US" dirty="0" smtClean="0"/>
              <a:t>Our Model</a:t>
            </a:r>
            <a:br>
              <a:rPr lang="en-US" dirty="0" smtClean="0"/>
            </a:br>
            <a:r>
              <a:rPr lang="en-US" dirty="0" smtClean="0"/>
              <a:t>A work in progress…</a:t>
            </a:r>
            <a:endParaRPr lang="en-US" dirty="0"/>
          </a:p>
        </p:txBody>
      </p:sp>
      <p:sp>
        <p:nvSpPr>
          <p:cNvPr id="4" name="TextBox 3"/>
          <p:cNvSpPr txBox="1"/>
          <p:nvPr/>
        </p:nvSpPr>
        <p:spPr>
          <a:xfrm>
            <a:off x="457199" y="2275031"/>
            <a:ext cx="2464679" cy="2985433"/>
          </a:xfrm>
          <a:prstGeom prst="rect">
            <a:avLst/>
          </a:prstGeom>
          <a:noFill/>
        </p:spPr>
        <p:txBody>
          <a:bodyPr wrap="square" rtlCol="0">
            <a:spAutoFit/>
          </a:bodyPr>
          <a:lstStyle/>
          <a:p>
            <a:r>
              <a:rPr lang="en-US" dirty="0"/>
              <a:t>“…a minimal set of requirements and services that must be in place to effect the infrastructure of a universal, open, wide-area digital information infrastructure system (“the System”)</a:t>
            </a:r>
            <a:r>
              <a:rPr lang="en-US" dirty="0" smtClean="0"/>
              <a:t>.</a:t>
            </a:r>
            <a:br>
              <a:rPr lang="en-US" dirty="0" smtClean="0"/>
            </a:br>
            <a:r>
              <a:rPr lang="en-US" dirty="0" smtClean="0"/>
              <a:t/>
            </a:r>
            <a:br>
              <a:rPr lang="en-US" dirty="0" smtClean="0"/>
            </a:br>
            <a:r>
              <a:rPr lang="en-US" sz="800" dirty="0" smtClean="0">
                <a:solidFill>
                  <a:schemeClr val="tx1">
                    <a:lumMod val="65000"/>
                  </a:schemeClr>
                </a:solidFill>
              </a:rPr>
              <a:t>- </a:t>
            </a:r>
            <a:r>
              <a:rPr lang="cs-CZ" sz="800" dirty="0">
                <a:solidFill>
                  <a:schemeClr val="tx1">
                    <a:lumMod val="65000"/>
                  </a:schemeClr>
                </a:solidFill>
              </a:rPr>
              <a:t>http://dx.doi.org/10.1007/s00799-005-0128-x</a:t>
            </a:r>
            <a:endParaRPr lang="en-US" sz="800" dirty="0">
              <a:solidFill>
                <a:schemeClr val="tx1">
                  <a:lumMod val="65000"/>
                </a:schemeClr>
              </a:solidFill>
            </a:endParaRPr>
          </a:p>
        </p:txBody>
      </p:sp>
      <p:pic>
        <p:nvPicPr>
          <p:cNvPr id="7" name="Content Placeholder 6" descr="digi_coll_platform_overview_v8.png"/>
          <p:cNvPicPr>
            <a:picLocks noGrp="1" noChangeAspect="1"/>
          </p:cNvPicPr>
          <p:nvPr>
            <p:ph idx="1"/>
          </p:nvPr>
        </p:nvPicPr>
        <p:blipFill>
          <a:blip r:embed="rId3" cstate="print"/>
          <a:stretch>
            <a:fillRect/>
          </a:stretch>
        </p:blipFill>
        <p:spPr>
          <a:xfrm>
            <a:off x="3260901" y="1810970"/>
            <a:ext cx="5354183" cy="4427144"/>
          </a:xfrm>
        </p:spPr>
      </p:pic>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A HathiTrust subset</a:t>
            </a:r>
            <a:endParaRPr lang="en-US" dirty="0"/>
          </a:p>
        </p:txBody>
      </p:sp>
      <p:pic>
        <p:nvPicPr>
          <p:cNvPr id="4" name="Content Placeholder 3" descr="HathiTrust-PASIG-200910_subset.jpg"/>
          <p:cNvPicPr>
            <a:picLocks noGrp="1" noChangeAspect="1"/>
          </p:cNvPicPr>
          <p:nvPr>
            <p:ph idx="1"/>
          </p:nvPr>
        </p:nvPicPr>
        <p:blipFill>
          <a:blip r:embed="rId3" cstate="email">
            <a:extLst>
              <a:ext uri="{28A0092B-C50C-407E-A947-70E740481C1C}">
                <a14:useLocalDpi xmlns:a14="http://schemas.microsoft.com/office/drawing/2010/main" val="0"/>
              </a:ext>
            </a:extLst>
          </a:blip>
          <a:srcRect l="-25832" r="-25832"/>
          <a:stretch>
            <a:fillRect/>
          </a:stretch>
        </p:blipFill>
        <p:spPr>
          <a:xfrm>
            <a:off x="941952" y="1417638"/>
            <a:ext cx="9412283" cy="5176393"/>
          </a:xfrm>
        </p:spPr>
      </p:pic>
      <p:pic>
        <p:nvPicPr>
          <p:cNvPr id="5" name="Content Placeholder 9" descr="HathiTrust-PASIG-200910.jpg"/>
          <p:cNvPicPr>
            <a:picLocks noChangeAspect="1"/>
          </p:cNvPicPr>
          <p:nvPr/>
        </p:nvPicPr>
        <p:blipFill>
          <a:blip r:embed="rId4" cstate="email">
            <a:extLst>
              <a:ext uri="{28A0092B-C50C-407E-A947-70E740481C1C}">
                <a14:useLocalDpi xmlns:a14="http://schemas.microsoft.com/office/drawing/2010/main" val="0"/>
              </a:ext>
            </a:extLst>
          </a:blip>
          <a:srcRect l="-3229" r="-3229"/>
          <a:stretch>
            <a:fillRect/>
          </a:stretch>
        </p:blipFill>
        <p:spPr>
          <a:xfrm>
            <a:off x="457200" y="1417638"/>
            <a:ext cx="1267805" cy="1239908"/>
          </a:xfrm>
          <a:prstGeom prst="rect">
            <a:avLst/>
          </a:prstGeom>
        </p:spPr>
      </p:pic>
      <p:sp>
        <p:nvSpPr>
          <p:cNvPr id="6" name="Rectangle 5"/>
          <p:cNvSpPr/>
          <p:nvPr/>
        </p:nvSpPr>
        <p:spPr>
          <a:xfrm>
            <a:off x="865751" y="1548309"/>
            <a:ext cx="783054" cy="673178"/>
          </a:xfrm>
          <a:prstGeom prst="rect">
            <a:avLst/>
          </a:prstGeom>
          <a:noFill/>
          <a:ln>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baseline="-25000" dirty="0"/>
          </a:p>
        </p:txBody>
      </p:sp>
    </p:spTree>
    <p:extLst>
      <p:ext uri="{BB962C8B-B14F-4D97-AF65-F5344CB8AC3E}">
        <p14:creationId xmlns:p14="http://schemas.microsoft.com/office/powerpoint/2010/main" val="264881655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is a digital collection?</a:t>
            </a:r>
            <a:endParaRPr lang="en-US" dirty="0"/>
          </a:p>
        </p:txBody>
      </p:sp>
      <p:pic>
        <p:nvPicPr>
          <p:cNvPr id="6" name="Picture 5" descr="cartesian_busy.png"/>
          <p:cNvPicPr>
            <a:picLocks noChangeAspect="1"/>
          </p:cNvPicPr>
          <p:nvPr/>
        </p:nvPicPr>
        <p:blipFill>
          <a:blip r:embed="rId3" cstate="print"/>
          <a:stretch>
            <a:fillRect/>
          </a:stretch>
        </p:blipFill>
        <p:spPr>
          <a:xfrm>
            <a:off x="994617" y="1435100"/>
            <a:ext cx="2749810" cy="2971800"/>
          </a:xfrm>
          <a:prstGeom prst="rect">
            <a:avLst/>
          </a:prstGeom>
        </p:spPr>
      </p:pic>
    </p:spTree>
    <p:extLst>
      <p:ext uri="{BB962C8B-B14F-4D97-AF65-F5344CB8AC3E}">
        <p14:creationId xmlns:p14="http://schemas.microsoft.com/office/powerpoint/2010/main" val="573761596"/>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File Structure</a:t>
            </a:r>
            <a:endParaRPr lang="en-US" dirty="0"/>
          </a:p>
        </p:txBody>
      </p:sp>
      <p:sp>
        <p:nvSpPr>
          <p:cNvPr id="3" name="Content Placeholder 2"/>
          <p:cNvSpPr>
            <a:spLocks noGrp="1"/>
          </p:cNvSpPr>
          <p:nvPr>
            <p:ph idx="1"/>
          </p:nvPr>
        </p:nvSpPr>
        <p:spPr/>
        <p:txBody>
          <a:bodyPr>
            <a:normAutofit/>
          </a:bodyPr>
          <a:lstStyle/>
          <a:p>
            <a:r>
              <a:rPr lang="en-US" sz="2400" dirty="0" smtClean="0"/>
              <a:t>Simple Linux File System at first, transition into OAIS inspired system (Fedora, </a:t>
            </a:r>
            <a:r>
              <a:rPr lang="en-US" sz="2400" dirty="0" err="1" smtClean="0"/>
              <a:t>DSpace</a:t>
            </a:r>
            <a:r>
              <a:rPr lang="en-US" sz="2400" dirty="0" smtClean="0"/>
              <a:t>)</a:t>
            </a:r>
          </a:p>
          <a:p>
            <a:endParaRPr lang="en-US" sz="2400" dirty="0"/>
          </a:p>
          <a:p>
            <a:r>
              <a:rPr lang="en-US" sz="2400" dirty="0" smtClean="0"/>
              <a:t>Fully mirrored storage</a:t>
            </a:r>
          </a:p>
          <a:p>
            <a:endParaRPr lang="en-US" sz="2400" dirty="0" smtClean="0"/>
          </a:p>
          <a:p>
            <a:r>
              <a:rPr lang="en-US" sz="2400" dirty="0" smtClean="0"/>
              <a:t>Self-describing File System</a:t>
            </a:r>
          </a:p>
          <a:p>
            <a:pPr lvl="1"/>
            <a:r>
              <a:rPr lang="en-US" sz="2400" dirty="0" smtClean="0"/>
              <a:t>METS files will be duplicated in SQL storage and in file system</a:t>
            </a:r>
          </a:p>
          <a:p>
            <a:pPr lvl="1"/>
            <a:endParaRPr lang="en-US" sz="2400" dirty="0" smtClean="0"/>
          </a:p>
        </p:txBody>
      </p:sp>
    </p:spTree>
    <p:extLst>
      <p:ext uri="{BB962C8B-B14F-4D97-AF65-F5344CB8AC3E}">
        <p14:creationId xmlns:p14="http://schemas.microsoft.com/office/powerpoint/2010/main" val="924088134"/>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METS objects</a:t>
            </a:r>
            <a:endParaRPr lang="en-US" dirty="0"/>
          </a:p>
        </p:txBody>
      </p:sp>
      <p:sp>
        <p:nvSpPr>
          <p:cNvPr id="3" name="Content Placeholder 2"/>
          <p:cNvSpPr>
            <a:spLocks noGrp="1"/>
          </p:cNvSpPr>
          <p:nvPr>
            <p:ph idx="1"/>
          </p:nvPr>
        </p:nvSpPr>
        <p:spPr/>
        <p:txBody>
          <a:bodyPr>
            <a:normAutofit/>
          </a:bodyPr>
          <a:lstStyle/>
          <a:p>
            <a:r>
              <a:rPr lang="en-US" sz="2400" dirty="0" smtClean="0"/>
              <a:t>XML</a:t>
            </a:r>
          </a:p>
          <a:p>
            <a:pPr lvl="1"/>
            <a:r>
              <a:rPr lang="en-US" sz="2000" dirty="0" smtClean="0"/>
              <a:t>Descriptive and Structural information about objects</a:t>
            </a:r>
          </a:p>
          <a:p>
            <a:pPr lvl="1"/>
            <a:r>
              <a:rPr lang="en-US" sz="2000" dirty="0" smtClean="0"/>
              <a:t>wrapper for other metadata formats (DC, MIX, MARC, PREMIS, etc.)</a:t>
            </a:r>
          </a:p>
          <a:p>
            <a:r>
              <a:rPr lang="en-US" sz="2400" dirty="0" smtClean="0"/>
              <a:t>Central to the overall architecture</a:t>
            </a:r>
          </a:p>
          <a:p>
            <a:r>
              <a:rPr lang="en-US" sz="2400" dirty="0" smtClean="0"/>
              <a:t>Flexibility: constituent pieces can be located anywhere</a:t>
            </a:r>
          </a:p>
          <a:p>
            <a:r>
              <a:rPr lang="en-US" sz="2400" dirty="0" smtClean="0"/>
              <a:t>Consistency: normalized metadata for all objects</a:t>
            </a:r>
          </a:p>
          <a:p>
            <a:r>
              <a:rPr lang="en-US" sz="2400" dirty="0" smtClean="0"/>
              <a:t>Interoperability: digital objects accessible by various systems</a:t>
            </a:r>
          </a:p>
          <a:p>
            <a:r>
              <a:rPr lang="en-US" sz="2400" dirty="0" smtClean="0"/>
              <a:t>Widely adopted</a:t>
            </a:r>
          </a:p>
          <a:p>
            <a:endParaRPr lang="en-US" sz="2400" dirty="0"/>
          </a:p>
        </p:txBody>
      </p:sp>
      <p:sp>
        <p:nvSpPr>
          <p:cNvPr id="4" name="TextBox 3"/>
          <p:cNvSpPr txBox="1"/>
          <p:nvPr/>
        </p:nvSpPr>
        <p:spPr>
          <a:xfrm>
            <a:off x="3477491" y="4996015"/>
            <a:ext cx="5666509" cy="1754326"/>
          </a:xfrm>
          <a:prstGeom prst="rect">
            <a:avLst/>
          </a:prstGeom>
          <a:noFill/>
        </p:spPr>
        <p:txBody>
          <a:bodyPr wrap="square" rtlCol="0">
            <a:spAutoFit/>
          </a:bodyPr>
          <a:lstStyle/>
          <a:p>
            <a:r>
              <a:rPr lang="en-US" sz="1200" dirty="0" smtClean="0"/>
              <a:t>&lt;</a:t>
            </a:r>
            <a:r>
              <a:rPr lang="en-US" sz="1200" dirty="0" smtClean="0">
                <a:solidFill>
                  <a:srgbClr val="FFFF00"/>
                </a:solidFill>
              </a:rPr>
              <a:t>file ID="FID1"</a:t>
            </a:r>
            <a:r>
              <a:rPr lang="en-US" sz="1200" dirty="0" smtClean="0"/>
              <a:t> GROUPID="2" USE="Image-Service-MedRes"&gt;</a:t>
            </a:r>
          </a:p>
          <a:p>
            <a:r>
              <a:rPr lang="en-US" sz="1200" dirty="0" smtClean="0"/>
              <a:t>        &lt;FLocat LOCTYPE="URL" xlink:type="simple" xlink:href="letter_city00001.jpg"/&gt;</a:t>
            </a:r>
          </a:p>
          <a:p>
            <a:r>
              <a:rPr lang="en-US" sz="1200" dirty="0" smtClean="0"/>
              <a:t>&lt;/file&gt;</a:t>
            </a:r>
          </a:p>
          <a:p>
            <a:r>
              <a:rPr lang="en-US" sz="1200" dirty="0" smtClean="0"/>
              <a:t>.....</a:t>
            </a:r>
          </a:p>
          <a:p>
            <a:r>
              <a:rPr lang="en-US" sz="1200" dirty="0" smtClean="0"/>
              <a:t>&lt;div ORDER="1" LABEL="page01" DMDID="dm2" TYPE="page"&gt;</a:t>
            </a:r>
          </a:p>
          <a:p>
            <a:r>
              <a:rPr lang="en-US" sz="1200" dirty="0" smtClean="0"/>
              <a:t>        &lt;</a:t>
            </a:r>
            <a:r>
              <a:rPr lang="en-US" sz="1200" dirty="0" smtClean="0">
                <a:solidFill>
                  <a:srgbClr val="FFFF00"/>
                </a:solidFill>
              </a:rPr>
              <a:t>fptr FILEID="FID1"</a:t>
            </a:r>
            <a:r>
              <a:rPr lang="en-US" sz="1200" dirty="0" smtClean="0"/>
              <a:t>/&gt;</a:t>
            </a:r>
          </a:p>
          <a:p>
            <a:r>
              <a:rPr lang="en-US" sz="1200" dirty="0" smtClean="0"/>
              <a:t>&lt;/div&gt;</a:t>
            </a:r>
          </a:p>
          <a:p>
            <a:endParaRPr lang="en-US" sz="1200" dirty="0" smtClean="0"/>
          </a:p>
          <a:p>
            <a:endParaRPr lang="en-US" sz="1200" dirty="0"/>
          </a:p>
        </p:txBody>
      </p:sp>
    </p:spTree>
    <p:extLst>
      <p:ext uri="{BB962C8B-B14F-4D97-AF65-F5344CB8AC3E}">
        <p14:creationId xmlns:p14="http://schemas.microsoft.com/office/powerpoint/2010/main" val="2248808108"/>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3600" dirty="0" smtClean="0"/>
              <a:t>METS objects</a:t>
            </a:r>
            <a:endParaRPr lang="en-US" sz="3600" dirty="0"/>
          </a:p>
        </p:txBody>
      </p:sp>
      <p:sp>
        <p:nvSpPr>
          <p:cNvPr id="5" name="Text Placeholder 4"/>
          <p:cNvSpPr>
            <a:spLocks noGrp="1"/>
          </p:cNvSpPr>
          <p:nvPr>
            <p:ph type="body" sz="half" idx="2"/>
          </p:nvPr>
        </p:nvSpPr>
        <p:spPr/>
        <p:txBody>
          <a:bodyPr/>
          <a:lstStyle/>
          <a:p>
            <a:pPr marL="285750" indent="-285750">
              <a:buFont typeface="Arial"/>
              <a:buChar char="•"/>
            </a:pPr>
            <a:endParaRPr lang="en-US" dirty="0" smtClean="0"/>
          </a:p>
          <a:p>
            <a:pPr marL="285750" indent="-285750">
              <a:buFont typeface="Arial"/>
              <a:buChar char="•"/>
            </a:pPr>
            <a:r>
              <a:rPr lang="en-US" dirty="0" smtClean="0"/>
              <a:t>Provides </a:t>
            </a:r>
            <a:r>
              <a:rPr lang="en-US" dirty="0"/>
              <a:t>a framework to handle different kinds of digital objects</a:t>
            </a:r>
            <a:r>
              <a:rPr lang="en-US" dirty="0" smtClean="0"/>
              <a:t>.</a:t>
            </a:r>
          </a:p>
          <a:p>
            <a:pPr marL="285750" indent="-285750">
              <a:buFont typeface="Arial"/>
              <a:buChar char="•"/>
            </a:pPr>
            <a:endParaRPr lang="en-US" dirty="0"/>
          </a:p>
          <a:p>
            <a:pPr marL="285750" indent="-285750">
              <a:buFont typeface="Arial"/>
              <a:buChar char="•"/>
            </a:pPr>
            <a:r>
              <a:rPr lang="en-US" dirty="0" smtClean="0"/>
              <a:t>#1 – somewhat typical “digital collection”</a:t>
            </a:r>
          </a:p>
          <a:p>
            <a:pPr marL="285750" indent="-285750">
              <a:buFont typeface="Arial"/>
              <a:buChar char="•"/>
            </a:pPr>
            <a:endParaRPr lang="en-US" dirty="0"/>
          </a:p>
          <a:p>
            <a:pPr marL="285750" indent="-285750">
              <a:buFont typeface="Arial"/>
              <a:buChar char="•"/>
            </a:pPr>
            <a:r>
              <a:rPr lang="en-US" dirty="0" smtClean="0"/>
              <a:t>#2 and #3 – eTexts</a:t>
            </a:r>
            <a:endParaRPr lang="en-US" dirty="0"/>
          </a:p>
          <a:p>
            <a:pPr marL="285750" indent="-285750">
              <a:buFont typeface="Arial"/>
              <a:buChar char="•"/>
            </a:pPr>
            <a:endParaRPr lang="en-US" dirty="0" smtClean="0"/>
          </a:p>
          <a:p>
            <a:pPr marL="285750" indent="-285750">
              <a:buFont typeface="Arial"/>
              <a:buChar char="•"/>
            </a:pPr>
            <a:r>
              <a:rPr lang="en-US" dirty="0" smtClean="0"/>
              <a:t>#4 – “atomistic” digital object, containing select pieces of other objects</a:t>
            </a:r>
          </a:p>
          <a:p>
            <a:pPr marL="742950" lvl="1" indent="-285750">
              <a:buFont typeface="Arial"/>
              <a:buChar char="•"/>
            </a:pPr>
            <a:r>
              <a:rPr lang="en-US" dirty="0" smtClean="0"/>
              <a:t>Similar to “collection” at scale and breadth perhaps, but fundamentally a bit different</a:t>
            </a:r>
          </a:p>
          <a:p>
            <a:pPr lvl="1"/>
            <a:endParaRPr lang="en-US" dirty="0"/>
          </a:p>
          <a:p>
            <a:endParaRPr lang="en-US" dirty="0"/>
          </a:p>
        </p:txBody>
      </p:sp>
      <p:pic>
        <p:nvPicPr>
          <p:cNvPr id="10" name="Content Placeholder 9" descr="digi_objects.png"/>
          <p:cNvPicPr>
            <a:picLocks noGrp="1" noChangeAspect="1"/>
          </p:cNvPicPr>
          <p:nvPr>
            <p:ph idx="1"/>
          </p:nvPr>
        </p:nvPicPr>
        <p:blipFill>
          <a:blip r:embed="rId3" cstate="email">
            <a:extLst>
              <a:ext uri="{28A0092B-C50C-407E-A947-70E740481C1C}">
                <a14:useLocalDpi xmlns:a14="http://schemas.microsoft.com/office/drawing/2010/main" val="0"/>
              </a:ext>
            </a:extLst>
          </a:blip>
          <a:srcRect t="-870" b="-870"/>
          <a:stretch>
            <a:fillRect/>
          </a:stretch>
        </p:blipFill>
        <p:spPr/>
      </p:pic>
    </p:spTree>
    <p:extLst>
      <p:ext uri="{BB962C8B-B14F-4D97-AF65-F5344CB8AC3E}">
        <p14:creationId xmlns:p14="http://schemas.microsoft.com/office/powerpoint/2010/main" val="3519772956"/>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Metadata Index &amp; Database</a:t>
            </a:r>
            <a:endParaRPr lang="en-US" dirty="0"/>
          </a:p>
        </p:txBody>
      </p:sp>
      <p:sp>
        <p:nvSpPr>
          <p:cNvPr id="3" name="Content Placeholder 2"/>
          <p:cNvSpPr>
            <a:spLocks noGrp="1"/>
          </p:cNvSpPr>
          <p:nvPr>
            <p:ph idx="1"/>
          </p:nvPr>
        </p:nvSpPr>
        <p:spPr/>
        <p:txBody>
          <a:bodyPr/>
          <a:lstStyle/>
          <a:p>
            <a:r>
              <a:rPr lang="en-US" sz="2400" dirty="0" smtClean="0"/>
              <a:t>Searchable store of METS files</a:t>
            </a:r>
          </a:p>
          <a:p>
            <a:r>
              <a:rPr lang="en-US" sz="2400" dirty="0" smtClean="0"/>
              <a:t>Backend to Discovery layer (Blacklight)</a:t>
            </a:r>
          </a:p>
          <a:p>
            <a:r>
              <a:rPr lang="en-US" sz="2400" dirty="0" smtClean="0"/>
              <a:t>Ancillary to Access layer (various components)</a:t>
            </a:r>
          </a:p>
          <a:p>
            <a:r>
              <a:rPr lang="en-US" sz="2400" dirty="0" smtClean="0"/>
              <a:t>Solr</a:t>
            </a:r>
          </a:p>
          <a:p>
            <a:pPr lvl="1"/>
            <a:r>
              <a:rPr lang="en-US" sz="2000" dirty="0" smtClean="0"/>
              <a:t>Java “servlet”, HTTP interface</a:t>
            </a:r>
          </a:p>
          <a:p>
            <a:pPr lvl="1"/>
            <a:r>
              <a:rPr lang="en-US" sz="2000" dirty="0" smtClean="0"/>
              <a:t>Full-text search, faceted search, database integration</a:t>
            </a:r>
          </a:p>
          <a:p>
            <a:pPr lvl="1"/>
            <a:r>
              <a:rPr lang="en-US" sz="2000" dirty="0" smtClean="0"/>
              <a:t>JSON, XML, PHP, Ruby, Python, XSLT, Velocity and custom Java binary output formats</a:t>
            </a:r>
          </a:p>
          <a:p>
            <a:pPr lvl="1"/>
            <a:r>
              <a:rPr lang="en-US" sz="2000" dirty="0" smtClean="0"/>
              <a:t>Industry standard: used by Internet Archive, HathiTrust, The Guardian, </a:t>
            </a:r>
            <a:r>
              <a:rPr lang="en-US" sz="2000" dirty="0" err="1" smtClean="0"/>
              <a:t>Instagram</a:t>
            </a:r>
            <a:r>
              <a:rPr lang="en-US" sz="2000" dirty="0" smtClean="0"/>
              <a:t>, you get the picture…</a:t>
            </a:r>
          </a:p>
          <a:p>
            <a:endParaRPr lang="en-US" sz="2400" dirty="0"/>
          </a:p>
        </p:txBody>
      </p:sp>
    </p:spTree>
    <p:extLst>
      <p:ext uri="{BB962C8B-B14F-4D97-AF65-F5344CB8AC3E}">
        <p14:creationId xmlns:p14="http://schemas.microsoft.com/office/powerpoint/2010/main" val="716560263"/>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Discovery Layer</a:t>
            </a:r>
            <a:endParaRPr lang="en-US" dirty="0"/>
          </a:p>
        </p:txBody>
      </p:sp>
      <p:sp>
        <p:nvSpPr>
          <p:cNvPr id="3" name="Content Placeholder 2"/>
          <p:cNvSpPr>
            <a:spLocks noGrp="1"/>
          </p:cNvSpPr>
          <p:nvPr>
            <p:ph idx="1"/>
          </p:nvPr>
        </p:nvSpPr>
        <p:spPr/>
        <p:txBody>
          <a:bodyPr>
            <a:normAutofit lnSpcReduction="10000"/>
          </a:bodyPr>
          <a:lstStyle/>
          <a:p>
            <a:r>
              <a:rPr lang="en-US" sz="2400" dirty="0" smtClean="0"/>
              <a:t>Critical component, often first point of contact with collections for users</a:t>
            </a:r>
          </a:p>
          <a:p>
            <a:endParaRPr lang="en-US" sz="2400" dirty="0" smtClean="0"/>
          </a:p>
          <a:p>
            <a:r>
              <a:rPr lang="en-US" sz="2400" dirty="0" smtClean="0"/>
              <a:t>Search within, and across, collections</a:t>
            </a:r>
          </a:p>
          <a:p>
            <a:endParaRPr lang="en-US" sz="2400" dirty="0" smtClean="0"/>
          </a:p>
          <a:p>
            <a:r>
              <a:rPr lang="en-US" sz="2400" dirty="0" smtClean="0"/>
              <a:t>Search all material types (visual, text, A/V)</a:t>
            </a:r>
          </a:p>
          <a:p>
            <a:endParaRPr lang="en-US" sz="2400" dirty="0" smtClean="0"/>
          </a:p>
          <a:p>
            <a:r>
              <a:rPr lang="en-US" sz="2400" dirty="0" smtClean="0"/>
              <a:t>Much of the “look and feel” of a digital collection and the digital collection environment</a:t>
            </a:r>
          </a:p>
          <a:p>
            <a:endParaRPr lang="en-US" sz="2400" dirty="0"/>
          </a:p>
          <a:p>
            <a:r>
              <a:rPr lang="en-US" sz="2400" dirty="0" smtClean="0"/>
              <a:t>Potential for accessing and presenting digital objects as well</a:t>
            </a:r>
          </a:p>
          <a:p>
            <a:endParaRPr lang="en-US" sz="2400" dirty="0" smtClean="0"/>
          </a:p>
          <a:p>
            <a:pPr lvl="1"/>
            <a:endParaRPr lang="en-US" sz="2400" dirty="0"/>
          </a:p>
        </p:txBody>
      </p:sp>
    </p:spTree>
    <p:extLst>
      <p:ext uri="{BB962C8B-B14F-4D97-AF65-F5344CB8AC3E}">
        <p14:creationId xmlns:p14="http://schemas.microsoft.com/office/powerpoint/2010/main" val="2438269785"/>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dirty="0" smtClean="0"/>
              <a:t>Current landscape...</a:t>
            </a:r>
            <a:endParaRPr lang="en-US" dirty="0"/>
          </a:p>
        </p:txBody>
      </p:sp>
      <p:pic>
        <p:nvPicPr>
          <p:cNvPr id="5" name="Content Placeholder 4" descr="Besser_traditional_digicollection_model.jpg"/>
          <p:cNvPicPr>
            <a:picLocks noGrp="1" noChangeAspect="1"/>
          </p:cNvPicPr>
          <p:nvPr>
            <p:ph idx="1"/>
          </p:nvPr>
        </p:nvPicPr>
        <p:blipFill>
          <a:blip r:embed="rId3" cstate="print"/>
          <a:stretch>
            <a:fillRect/>
          </a:stretch>
        </p:blipFill>
        <p:spPr>
          <a:xfrm>
            <a:off x="1816100" y="1907381"/>
            <a:ext cx="5511800" cy="3911600"/>
          </a:xfrm>
        </p:spPr>
      </p:pic>
      <p:sp>
        <p:nvSpPr>
          <p:cNvPr id="6" name="TextBox 5"/>
          <p:cNvSpPr txBox="1"/>
          <p:nvPr/>
        </p:nvSpPr>
        <p:spPr>
          <a:xfrm>
            <a:off x="1640775" y="5867400"/>
            <a:ext cx="5867400" cy="246221"/>
          </a:xfrm>
          <a:prstGeom prst="rect">
            <a:avLst/>
          </a:prstGeom>
          <a:noFill/>
        </p:spPr>
        <p:txBody>
          <a:bodyPr wrap="square" rtlCol="0">
            <a:spAutoFit/>
          </a:bodyPr>
          <a:lstStyle/>
          <a:p>
            <a:pPr algn="ctr"/>
            <a:r>
              <a:rPr lang="en-US" sz="1000" dirty="0" smtClean="0">
                <a:solidFill>
                  <a:schemeClr val="tx1">
                    <a:lumMod val="65000"/>
                  </a:schemeClr>
                </a:solidFill>
              </a:rPr>
              <a:t>- Howard Besser, “The Next Stage: Moving from Isolated Digital Collections to Interoperable Digital Libraries.”</a:t>
            </a:r>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dirty="0" smtClean="0"/>
              <a:t>What it could look like...</a:t>
            </a:r>
            <a:endParaRPr lang="en-US" dirty="0"/>
          </a:p>
        </p:txBody>
      </p:sp>
      <p:pic>
        <p:nvPicPr>
          <p:cNvPr id="5" name="Content Placeholder 4" descr="Besser_traditional_digicollection_model.jpg"/>
          <p:cNvPicPr>
            <a:picLocks noGrp="1" noChangeAspect="1"/>
          </p:cNvPicPr>
          <p:nvPr>
            <p:ph idx="1"/>
          </p:nvPr>
        </p:nvPicPr>
        <p:blipFill>
          <a:blip r:embed="rId3" cstate="print"/>
          <a:stretch>
            <a:fillRect/>
          </a:stretch>
        </p:blipFill>
        <p:spPr>
          <a:xfrm>
            <a:off x="2407183" y="1907381"/>
            <a:ext cx="4329633" cy="3911600"/>
          </a:xfrm>
        </p:spPr>
      </p:pic>
      <p:sp>
        <p:nvSpPr>
          <p:cNvPr id="6" name="TextBox 5"/>
          <p:cNvSpPr txBox="1"/>
          <p:nvPr/>
        </p:nvSpPr>
        <p:spPr>
          <a:xfrm>
            <a:off x="1667298" y="5867400"/>
            <a:ext cx="5873724" cy="246221"/>
          </a:xfrm>
          <a:prstGeom prst="rect">
            <a:avLst/>
          </a:prstGeom>
          <a:noFill/>
        </p:spPr>
        <p:txBody>
          <a:bodyPr wrap="none" rtlCol="0">
            <a:spAutoFit/>
          </a:bodyPr>
          <a:lstStyle/>
          <a:p>
            <a:pPr algn="ctr"/>
            <a:r>
              <a:rPr lang="en-US" sz="1000" dirty="0" smtClean="0">
                <a:solidFill>
                  <a:schemeClr val="tx1">
                    <a:lumMod val="65000"/>
                  </a:schemeClr>
                </a:solidFill>
              </a:rPr>
              <a:t>- Howard Besser, “The Next Stage: Moving from Isolated Digital Collections to Interoperable Digital Libraries.”</a:t>
            </a:r>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t>Discovery: Blacklight</a:t>
            </a:r>
            <a:endParaRPr lang="en-US" dirty="0"/>
          </a:p>
        </p:txBody>
      </p:sp>
      <p:pic>
        <p:nvPicPr>
          <p:cNvPr id="4" name="Content Placeholder 3" descr="nc_state_historical"/>
          <p:cNvPicPr>
            <a:picLocks noGrp="1" noChangeAspect="1"/>
          </p:cNvPicPr>
          <p:nvPr>
            <p:ph idx="1"/>
          </p:nvPr>
        </p:nvPicPr>
        <p:blipFill>
          <a:blip r:embed="rId3" cstate="email">
            <a:extLst>
              <a:ext uri="{28A0092B-C50C-407E-A947-70E740481C1C}">
                <a14:useLocalDpi xmlns:a14="http://schemas.microsoft.com/office/drawing/2010/main" val="0"/>
              </a:ext>
            </a:extLst>
          </a:blip>
          <a:srcRect l="-38500" r="-38500"/>
          <a:stretch>
            <a:fillRect/>
          </a:stretch>
        </p:blipFill>
        <p:spPr>
          <a:xfrm>
            <a:off x="457200" y="1495172"/>
            <a:ext cx="8229600" cy="4525963"/>
          </a:xfrm>
        </p:spPr>
      </p:pic>
      <p:sp>
        <p:nvSpPr>
          <p:cNvPr id="5" name="TextBox 4"/>
          <p:cNvSpPr txBox="1"/>
          <p:nvPr/>
        </p:nvSpPr>
        <p:spPr>
          <a:xfrm>
            <a:off x="2243926" y="6126163"/>
            <a:ext cx="4659728" cy="492443"/>
          </a:xfrm>
          <a:prstGeom prst="rect">
            <a:avLst/>
          </a:prstGeom>
          <a:noFill/>
        </p:spPr>
        <p:txBody>
          <a:bodyPr wrap="square" rtlCol="0">
            <a:spAutoFit/>
          </a:bodyPr>
          <a:lstStyle/>
          <a:p>
            <a:pPr algn="ctr"/>
            <a:r>
              <a:rPr lang="en-US" dirty="0"/>
              <a:t>NC State – “Historical State 125</a:t>
            </a:r>
            <a:r>
              <a:rPr lang="en-US" dirty="0" smtClean="0"/>
              <a:t>”</a:t>
            </a:r>
          </a:p>
          <a:p>
            <a:pPr algn="ctr"/>
            <a:r>
              <a:rPr lang="en-US" sz="800" dirty="0">
                <a:solidFill>
                  <a:srgbClr val="A6A6A6"/>
                </a:solidFill>
              </a:rPr>
              <a:t>http://historicalstate.lib.ncsu.edu/</a:t>
            </a:r>
          </a:p>
        </p:txBody>
      </p:sp>
    </p:spTree>
    <p:extLst>
      <p:ext uri="{BB962C8B-B14F-4D97-AF65-F5344CB8AC3E}">
        <p14:creationId xmlns:p14="http://schemas.microsoft.com/office/powerpoint/2010/main" val="2157114739"/>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t>Discovery: Blacklight</a:t>
            </a:r>
            <a:endParaRPr lang="en-US" dirty="0"/>
          </a:p>
        </p:txBody>
      </p:sp>
      <p:sp>
        <p:nvSpPr>
          <p:cNvPr id="5" name="TextBox 4"/>
          <p:cNvSpPr txBox="1"/>
          <p:nvPr/>
        </p:nvSpPr>
        <p:spPr>
          <a:xfrm>
            <a:off x="457200" y="6126163"/>
            <a:ext cx="8229600" cy="492443"/>
          </a:xfrm>
          <a:prstGeom prst="rect">
            <a:avLst/>
          </a:prstGeom>
          <a:noFill/>
        </p:spPr>
        <p:txBody>
          <a:bodyPr wrap="square" rtlCol="0">
            <a:spAutoFit/>
          </a:bodyPr>
          <a:lstStyle/>
          <a:p>
            <a:pPr algn="ctr"/>
            <a:r>
              <a:rPr lang="en-US" dirty="0" smtClean="0"/>
              <a:t>University of Wisconsin Madison – Library Catalog</a:t>
            </a:r>
          </a:p>
          <a:p>
            <a:pPr algn="ctr"/>
            <a:r>
              <a:rPr lang="en-US" sz="800" dirty="0">
                <a:solidFill>
                  <a:schemeClr val="tx1">
                    <a:lumMod val="65000"/>
                  </a:schemeClr>
                </a:solidFill>
              </a:rPr>
              <a:t>http://search.library.wisconsin.edu/</a:t>
            </a:r>
          </a:p>
        </p:txBody>
      </p:sp>
      <p:pic>
        <p:nvPicPr>
          <p:cNvPr id="6" name="Content Placeholder 5" descr="UW_Madison_blacklight_example"/>
          <p:cNvPicPr>
            <a:picLocks noGrp="1" noChangeAspect="1"/>
          </p:cNvPicPr>
          <p:nvPr>
            <p:ph idx="1"/>
          </p:nvPr>
        </p:nvPicPr>
        <p:blipFill>
          <a:blip r:embed="rId3" cstate="email">
            <a:extLst>
              <a:ext uri="{28A0092B-C50C-407E-A947-70E740481C1C}">
                <a14:useLocalDpi xmlns:a14="http://schemas.microsoft.com/office/drawing/2010/main" val="0"/>
              </a:ext>
            </a:extLst>
          </a:blip>
          <a:srcRect t="-917" b="-917"/>
          <a:stretch>
            <a:fillRect/>
          </a:stretch>
        </p:blipFill>
        <p:spPr/>
      </p:pic>
    </p:spTree>
    <p:extLst>
      <p:ext uri="{BB962C8B-B14F-4D97-AF65-F5344CB8AC3E}">
        <p14:creationId xmlns:p14="http://schemas.microsoft.com/office/powerpoint/2010/main" val="103293891"/>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Discovery: Blacklight</a:t>
            </a:r>
            <a:endParaRPr lang="en-US" dirty="0"/>
          </a:p>
        </p:txBody>
      </p:sp>
      <p:pic>
        <p:nvPicPr>
          <p:cNvPr id="6" name="Content Placeholder 5" descr="stanford_searchworks_blacklight_v2.jpg"/>
          <p:cNvPicPr>
            <a:picLocks noGrp="1" noChangeAspect="1"/>
          </p:cNvPicPr>
          <p:nvPr>
            <p:ph idx="1"/>
          </p:nvPr>
        </p:nvPicPr>
        <p:blipFill>
          <a:blip r:embed="rId3" cstate="print"/>
          <a:stretch>
            <a:fillRect/>
          </a:stretch>
        </p:blipFill>
        <p:spPr>
          <a:xfrm>
            <a:off x="457200" y="1903607"/>
            <a:ext cx="8229600" cy="3919148"/>
          </a:xfrm>
        </p:spPr>
      </p:pic>
      <p:sp>
        <p:nvSpPr>
          <p:cNvPr id="7" name="TextBox 6"/>
          <p:cNvSpPr txBox="1"/>
          <p:nvPr/>
        </p:nvSpPr>
        <p:spPr>
          <a:xfrm>
            <a:off x="457200" y="5791633"/>
            <a:ext cx="8229600" cy="492443"/>
          </a:xfrm>
          <a:prstGeom prst="rect">
            <a:avLst/>
          </a:prstGeom>
          <a:noFill/>
        </p:spPr>
        <p:txBody>
          <a:bodyPr wrap="square" rtlCol="0">
            <a:spAutoFit/>
          </a:bodyPr>
          <a:lstStyle/>
          <a:p>
            <a:pPr algn="ctr"/>
            <a:r>
              <a:rPr lang="en-US" dirty="0" smtClean="0"/>
              <a:t>Stanford – “SearchWorks” Library Catalog</a:t>
            </a:r>
          </a:p>
          <a:p>
            <a:pPr algn="ctr"/>
            <a:r>
              <a:rPr lang="en-US" sz="800" dirty="0" smtClean="0">
                <a:solidFill>
                  <a:schemeClr val="tx1">
                    <a:lumMod val="65000"/>
                  </a:schemeClr>
                </a:solidFill>
              </a:rPr>
              <a:t>http://searchworks.stanford.edu/</a:t>
            </a:r>
            <a:endParaRPr lang="en-US" sz="800" dirty="0">
              <a:solidFill>
                <a:schemeClr val="tx1">
                  <a:lumMod val="65000"/>
                </a:schemeClr>
              </a:solidFill>
            </a:endParaRP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marL="0" indent="0">
              <a:buNone/>
            </a:pPr>
            <a:r>
              <a:rPr lang="en-US" dirty="0"/>
              <a:t>“In general, creating a work in new media can be understood as the construction of an interface to a database.”</a:t>
            </a:r>
            <a:br>
              <a:rPr lang="en-US" dirty="0"/>
            </a:br>
            <a:r>
              <a:rPr lang="en-US" dirty="0"/>
              <a:t/>
            </a:r>
            <a:br>
              <a:rPr lang="en-US" dirty="0"/>
            </a:br>
            <a:r>
              <a:rPr lang="en-US" sz="1800" dirty="0">
                <a:solidFill>
                  <a:schemeClr val="tx1">
                    <a:lumMod val="65000"/>
                  </a:schemeClr>
                </a:solidFill>
              </a:rPr>
              <a:t>-Lev Manowich, “Database as a genre of new media”</a:t>
            </a:r>
            <a:br>
              <a:rPr lang="en-US" sz="1800" dirty="0">
                <a:solidFill>
                  <a:schemeClr val="tx1">
                    <a:lumMod val="65000"/>
                  </a:schemeClr>
                </a:solidFill>
              </a:rPr>
            </a:br>
            <a:r>
              <a:rPr lang="en-US" sz="800" dirty="0">
                <a:solidFill>
                  <a:schemeClr val="tx1">
                    <a:lumMod val="65000"/>
                  </a:schemeClr>
                </a:solidFill>
              </a:rPr>
              <a:t>http://</a:t>
            </a:r>
            <a:r>
              <a:rPr lang="en-US" sz="800" dirty="0" err="1">
                <a:solidFill>
                  <a:schemeClr val="tx1">
                    <a:lumMod val="65000"/>
                  </a:schemeClr>
                </a:solidFill>
              </a:rPr>
              <a:t>vv.arts.ucla.edu</a:t>
            </a:r>
            <a:r>
              <a:rPr lang="en-US" sz="800" dirty="0">
                <a:solidFill>
                  <a:schemeClr val="tx1">
                    <a:lumMod val="65000"/>
                  </a:schemeClr>
                </a:solidFill>
              </a:rPr>
              <a:t>/</a:t>
            </a:r>
            <a:r>
              <a:rPr lang="en-US" sz="800" dirty="0" err="1">
                <a:solidFill>
                  <a:schemeClr val="tx1">
                    <a:lumMod val="65000"/>
                  </a:schemeClr>
                </a:solidFill>
              </a:rPr>
              <a:t>AI_Society</a:t>
            </a:r>
            <a:r>
              <a:rPr lang="en-US" sz="800" dirty="0">
                <a:solidFill>
                  <a:schemeClr val="tx1">
                    <a:lumMod val="65000"/>
                  </a:schemeClr>
                </a:solidFill>
              </a:rPr>
              <a:t>/</a:t>
            </a:r>
            <a:r>
              <a:rPr lang="en-US" sz="800" dirty="0" err="1">
                <a:solidFill>
                  <a:schemeClr val="tx1">
                    <a:lumMod val="65000"/>
                  </a:schemeClr>
                </a:solidFill>
              </a:rPr>
              <a:t>manovich.html</a:t>
            </a:r>
            <a:endParaRPr lang="en-US" sz="800" dirty="0">
              <a:solidFill>
                <a:schemeClr val="tx1">
                  <a:lumMod val="65000"/>
                </a:schemeClr>
              </a:solidFill>
            </a:endParaRPr>
          </a:p>
          <a:p>
            <a:endParaRPr lang="en-US" dirty="0"/>
          </a:p>
        </p:txBody>
      </p:sp>
    </p:spTree>
    <p:extLst>
      <p:ext uri="{BB962C8B-B14F-4D97-AF65-F5344CB8AC3E}">
        <p14:creationId xmlns:p14="http://schemas.microsoft.com/office/powerpoint/2010/main" val="2343525008"/>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dirty="0" smtClean="0"/>
              <a:t>Discovery: Blacklight</a:t>
            </a:r>
            <a:endParaRPr lang="en-US" dirty="0"/>
          </a:p>
        </p:txBody>
      </p:sp>
      <p:sp>
        <p:nvSpPr>
          <p:cNvPr id="5" name="TextBox 4"/>
          <p:cNvSpPr txBox="1"/>
          <p:nvPr/>
        </p:nvSpPr>
        <p:spPr>
          <a:xfrm>
            <a:off x="0" y="1600200"/>
            <a:ext cx="3073043" cy="4093429"/>
          </a:xfrm>
          <a:prstGeom prst="rect">
            <a:avLst/>
          </a:prstGeom>
          <a:noFill/>
        </p:spPr>
        <p:txBody>
          <a:bodyPr wrap="square" rtlCol="0">
            <a:spAutoFit/>
          </a:bodyPr>
          <a:lstStyle/>
          <a:p>
            <a:pPr algn="ctr"/>
            <a:endParaRPr lang="en-US" dirty="0" smtClean="0"/>
          </a:p>
          <a:p>
            <a:pPr algn="ctr"/>
            <a:endParaRPr lang="en-US" dirty="0"/>
          </a:p>
          <a:p>
            <a:pPr algn="ctr"/>
            <a:endParaRPr lang="en-US" dirty="0" smtClean="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endParaRPr lang="en-US" dirty="0"/>
          </a:p>
          <a:p>
            <a:pPr algn="ctr"/>
            <a:endParaRPr lang="en-US" dirty="0" smtClean="0"/>
          </a:p>
          <a:p>
            <a:pPr algn="ctr"/>
            <a:r>
              <a:rPr lang="en-US" dirty="0" smtClean="0"/>
              <a:t>New York Public Library</a:t>
            </a:r>
          </a:p>
          <a:p>
            <a:pPr algn="ctr"/>
            <a:r>
              <a:rPr lang="en-US" dirty="0" smtClean="0"/>
              <a:t>Andre Studios 1930 – 1941</a:t>
            </a:r>
          </a:p>
          <a:p>
            <a:pPr algn="ctr"/>
            <a:r>
              <a:rPr lang="en-US" sz="800" dirty="0">
                <a:solidFill>
                  <a:schemeClr val="tx1">
                    <a:lumMod val="65000"/>
                  </a:schemeClr>
                </a:solidFill>
              </a:rPr>
              <a:t>http://andrestudios.nypl.org/browse</a:t>
            </a:r>
          </a:p>
        </p:txBody>
      </p:sp>
      <p:pic>
        <p:nvPicPr>
          <p:cNvPr id="4" name="Content Placeholder 3" descr="nypl_blacklight.png"/>
          <p:cNvPicPr>
            <a:picLocks noGrp="1" noChangeAspect="1"/>
          </p:cNvPicPr>
          <p:nvPr>
            <p:ph idx="1"/>
          </p:nvPr>
        </p:nvPicPr>
        <p:blipFill rotWithShape="1">
          <a:blip r:embed="rId3" cstate="email">
            <a:extLst>
              <a:ext uri="{28A0092B-C50C-407E-A947-70E740481C1C}">
                <a14:useLocalDpi xmlns:a14="http://schemas.microsoft.com/office/drawing/2010/main" val="0"/>
              </a:ext>
            </a:extLst>
          </a:blip>
          <a:srcRect l="-293" r="-29"/>
          <a:stretch/>
        </p:blipFill>
        <p:spPr>
          <a:xfrm>
            <a:off x="3073043" y="1240692"/>
            <a:ext cx="5389943" cy="5330471"/>
          </a:xfrm>
        </p:spPr>
      </p:pic>
    </p:spTree>
    <p:extLst>
      <p:ext uri="{BB962C8B-B14F-4D97-AF65-F5344CB8AC3E}">
        <p14:creationId xmlns:p14="http://schemas.microsoft.com/office/powerpoint/2010/main" val="4005075496"/>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Access</a:t>
            </a:r>
            <a:endParaRPr lang="en-US" dirty="0"/>
          </a:p>
        </p:txBody>
      </p:sp>
      <p:sp>
        <p:nvSpPr>
          <p:cNvPr id="3" name="Content Placeholder 2"/>
          <p:cNvSpPr>
            <a:spLocks noGrp="1"/>
          </p:cNvSpPr>
          <p:nvPr>
            <p:ph idx="1"/>
          </p:nvPr>
        </p:nvSpPr>
        <p:spPr/>
        <p:txBody>
          <a:bodyPr>
            <a:noAutofit/>
          </a:bodyPr>
          <a:lstStyle/>
          <a:p>
            <a:r>
              <a:rPr lang="en-US" sz="2400" dirty="0" smtClean="0"/>
              <a:t>Receives requests from discovery layer</a:t>
            </a:r>
          </a:p>
          <a:p>
            <a:r>
              <a:rPr lang="en-US" sz="2400" dirty="0" smtClean="0"/>
              <a:t>Read appropriate METS file</a:t>
            </a:r>
          </a:p>
          <a:p>
            <a:r>
              <a:rPr lang="en-US" sz="2400" dirty="0" smtClean="0"/>
              <a:t>Pull digital objects from “storage”</a:t>
            </a:r>
          </a:p>
          <a:p>
            <a:r>
              <a:rPr lang="en-US" sz="2400" dirty="0" smtClean="0"/>
              <a:t>Provide access / interface for these materials</a:t>
            </a:r>
          </a:p>
          <a:p>
            <a:endParaRPr lang="en-US" sz="2400" dirty="0" smtClean="0"/>
          </a:p>
          <a:p>
            <a:r>
              <a:rPr lang="en-US" sz="2400" dirty="0" smtClean="0"/>
              <a:t>Types</a:t>
            </a:r>
          </a:p>
          <a:p>
            <a:pPr lvl="1"/>
            <a:r>
              <a:rPr lang="en-US" sz="2000" dirty="0" smtClean="0"/>
              <a:t>Images</a:t>
            </a:r>
          </a:p>
          <a:p>
            <a:pPr lvl="1"/>
            <a:r>
              <a:rPr lang="en-US" sz="2000" dirty="0" smtClean="0"/>
              <a:t>eTexts</a:t>
            </a:r>
          </a:p>
          <a:p>
            <a:pPr lvl="1"/>
            <a:r>
              <a:rPr lang="en-US" sz="2000" dirty="0" smtClean="0"/>
              <a:t>Audio / Video</a:t>
            </a:r>
          </a:p>
        </p:txBody>
      </p:sp>
    </p:spTree>
    <p:extLst>
      <p:ext uri="{BB962C8B-B14F-4D97-AF65-F5344CB8AC3E}">
        <p14:creationId xmlns:p14="http://schemas.microsoft.com/office/powerpoint/2010/main" val="543218715"/>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Access – eText Reader</a:t>
            </a:r>
            <a:endParaRPr lang="en-US" dirty="0"/>
          </a:p>
        </p:txBody>
      </p:sp>
      <p:pic>
        <p:nvPicPr>
          <p:cNvPr id="5" name="Picture 4" descr="eText_reader_letter_city"/>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23519" y="1618150"/>
            <a:ext cx="6088441" cy="3689379"/>
          </a:xfrm>
          <a:prstGeom prst="rect">
            <a:avLst/>
          </a:prstGeom>
          <a:ln>
            <a:noFill/>
          </a:ln>
          <a:effectLst>
            <a:outerShdw blurRad="292100" dist="139700" dir="2700000" algn="tl" rotWithShape="0">
              <a:srgbClr val="333333">
                <a:alpha val="65000"/>
              </a:srgbClr>
            </a:outerShdw>
          </a:effectLst>
        </p:spPr>
      </p:pic>
      <p:pic>
        <p:nvPicPr>
          <p:cNvPr id="4" name="Picture 3" descr="eText_reader_sunday_journal"/>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2672477" y="2716194"/>
            <a:ext cx="6187048" cy="389191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044619"/>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4695"/>
            <a:ext cx="3008313" cy="1162050"/>
          </a:xfrm>
        </p:spPr>
        <p:txBody>
          <a:bodyPr>
            <a:noAutofit/>
          </a:bodyPr>
          <a:lstStyle/>
          <a:p>
            <a:pPr algn="l"/>
            <a:r>
              <a:rPr lang="en-US" sz="4000" b="0" dirty="0" smtClean="0"/>
              <a:t>Not so fast…</a:t>
            </a:r>
            <a:br>
              <a:rPr lang="en-US" sz="4000" b="0" dirty="0" smtClean="0"/>
            </a:br>
            <a:r>
              <a:rPr lang="en-US" sz="4000" b="0" dirty="0" smtClean="0"/>
              <a:t>METS files</a:t>
            </a:r>
            <a:endParaRPr lang="en-US" sz="4000" b="0" dirty="0"/>
          </a:p>
        </p:txBody>
      </p:sp>
      <p:pic>
        <p:nvPicPr>
          <p:cNvPr id="4" name="Content Placeholder 3" descr="digi_coll_platform_etext_ingest_v3.png"/>
          <p:cNvPicPr>
            <a:picLocks noGrp="1" noChangeAspect="1"/>
          </p:cNvPicPr>
          <p:nvPr>
            <p:ph idx="1"/>
          </p:nvPr>
        </p:nvPicPr>
        <p:blipFill>
          <a:blip r:embed="rId3" cstate="print"/>
          <a:stretch>
            <a:fillRect/>
          </a:stretch>
        </p:blipFill>
        <p:spPr>
          <a:xfrm>
            <a:off x="3575050" y="1372175"/>
            <a:ext cx="5111750" cy="4765234"/>
          </a:xfrm>
        </p:spPr>
      </p:pic>
      <p:sp>
        <p:nvSpPr>
          <p:cNvPr id="5" name="Text Placeholder 4"/>
          <p:cNvSpPr>
            <a:spLocks noGrp="1"/>
          </p:cNvSpPr>
          <p:nvPr>
            <p:ph type="body" sz="half" idx="2"/>
          </p:nvPr>
        </p:nvSpPr>
        <p:spPr/>
        <p:txBody>
          <a:bodyPr>
            <a:noAutofit/>
          </a:bodyPr>
          <a:lstStyle/>
          <a:p>
            <a:endParaRPr lang="en-US" sz="1800" dirty="0" smtClean="0"/>
          </a:p>
          <a:p>
            <a:pPr marL="285750" indent="-285750">
              <a:buFont typeface="Arial"/>
              <a:buChar char="•"/>
            </a:pPr>
            <a:endParaRPr lang="en-US" sz="1800" dirty="0" smtClean="0"/>
          </a:p>
          <a:p>
            <a:pPr marL="285750" indent="-285750">
              <a:buFont typeface="Arial"/>
              <a:buChar char="•"/>
            </a:pPr>
            <a:r>
              <a:rPr lang="en-US" sz="1800" dirty="0" smtClean="0"/>
              <a:t>Creation of METS files can be time consuming, and very different for different kinds of materials</a:t>
            </a:r>
          </a:p>
          <a:p>
            <a:pPr marL="285750" indent="-285750">
              <a:buFont typeface="Arial"/>
              <a:buChar char="•"/>
            </a:pPr>
            <a:endParaRPr lang="en-US" sz="1800" dirty="0"/>
          </a:p>
          <a:p>
            <a:pPr marL="285750" indent="-285750">
              <a:buFont typeface="Arial"/>
              <a:buChar char="•"/>
            </a:pPr>
            <a:r>
              <a:rPr lang="en-US" sz="1800" dirty="0" smtClean="0"/>
              <a:t>At right, simplistic model of how to ingest and create METS files for eTexts</a:t>
            </a:r>
          </a:p>
          <a:p>
            <a:pPr marL="285750" indent="-285750">
              <a:buFont typeface="Arial"/>
              <a:buChar char="•"/>
            </a:pPr>
            <a:endParaRPr lang="en-US" sz="1800" dirty="0"/>
          </a:p>
          <a:p>
            <a:pPr marL="285750" indent="-285750">
              <a:buFont typeface="Arial"/>
              <a:buChar char="•"/>
            </a:pPr>
            <a:r>
              <a:rPr lang="en-US" sz="1800" dirty="0" smtClean="0"/>
              <a:t>“METS creation tool”, while handy, requires human intervention</a:t>
            </a:r>
          </a:p>
          <a:p>
            <a:pPr marL="742950" lvl="1" indent="-285750">
              <a:buFont typeface="Arial"/>
              <a:buChar char="•"/>
            </a:pPr>
            <a:endParaRPr lang="en-US" sz="1800" dirty="0"/>
          </a:p>
        </p:txBody>
      </p:sp>
    </p:spTree>
    <p:extLst>
      <p:ext uri="{BB962C8B-B14F-4D97-AF65-F5344CB8AC3E}">
        <p14:creationId xmlns:p14="http://schemas.microsoft.com/office/powerpoint/2010/main" val="2300560686"/>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algn="l"/>
            <a:r>
              <a:rPr lang="en-US" dirty="0" smtClean="0"/>
              <a:t>Not so fast…</a:t>
            </a:r>
            <a:br>
              <a:rPr lang="en-US" dirty="0" smtClean="0"/>
            </a:br>
            <a:r>
              <a:rPr lang="en-US" dirty="0" smtClean="0"/>
              <a:t>METS files</a:t>
            </a:r>
            <a:endParaRPr lang="en-US" dirty="0"/>
          </a:p>
        </p:txBody>
      </p:sp>
      <p:sp>
        <p:nvSpPr>
          <p:cNvPr id="6" name="Content Placeholder 5"/>
          <p:cNvSpPr>
            <a:spLocks noGrp="1"/>
          </p:cNvSpPr>
          <p:nvPr>
            <p:ph idx="1"/>
          </p:nvPr>
        </p:nvSpPr>
        <p:spPr/>
        <p:txBody>
          <a:bodyPr>
            <a:normAutofit/>
          </a:bodyPr>
          <a:lstStyle/>
          <a:p>
            <a:r>
              <a:rPr lang="en-US" sz="2400" dirty="0" smtClean="0"/>
              <a:t>Archivematica</a:t>
            </a:r>
          </a:p>
          <a:p>
            <a:pPr lvl="1"/>
            <a:r>
              <a:rPr lang="en-US" sz="2400" dirty="0" smtClean="0"/>
              <a:t>Batch, recursive processing of items</a:t>
            </a:r>
          </a:p>
          <a:p>
            <a:pPr lvl="1"/>
            <a:r>
              <a:rPr lang="en-US" sz="2400" dirty="0" smtClean="0"/>
              <a:t>Focused on preservation (AIP creation)</a:t>
            </a:r>
          </a:p>
          <a:p>
            <a:pPr lvl="1"/>
            <a:r>
              <a:rPr lang="en-US" sz="2400" dirty="0" smtClean="0"/>
              <a:t>very descriptive METS files (JHOVE, Droid, etc.)</a:t>
            </a:r>
          </a:p>
          <a:p>
            <a:pPr>
              <a:buNone/>
            </a:pPr>
            <a:endParaRPr lang="en-US" sz="2400" dirty="0" smtClean="0"/>
          </a:p>
          <a:p>
            <a:r>
              <a:rPr lang="en-US" sz="2400" dirty="0" smtClean="0"/>
              <a:t>Archivist's Toolkit (AT)</a:t>
            </a:r>
          </a:p>
          <a:p>
            <a:pPr lvl="1"/>
            <a:r>
              <a:rPr lang="en-US" sz="2400" dirty="0" smtClean="0"/>
              <a:t>Java application, difficult to batch process</a:t>
            </a:r>
          </a:p>
          <a:p>
            <a:pPr lvl="1"/>
            <a:r>
              <a:rPr lang="en-US" sz="2400" dirty="0" smtClean="0"/>
              <a:t>Requires SQL backend, finicky</a:t>
            </a:r>
          </a:p>
        </p:txBody>
      </p:sp>
    </p:spTree>
    <p:extLst>
      <p:ext uri="{BB962C8B-B14F-4D97-AF65-F5344CB8AC3E}">
        <p14:creationId xmlns:p14="http://schemas.microsoft.com/office/powerpoint/2010/main" val="3311407171"/>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Lessons Learned and learning</a:t>
            </a:r>
            <a:endParaRPr lang="en-US" dirty="0"/>
          </a:p>
        </p:txBody>
      </p:sp>
      <p:sp>
        <p:nvSpPr>
          <p:cNvPr id="5" name="Text Placeholder 4"/>
          <p:cNvSpPr>
            <a:spLocks noGrp="1"/>
          </p:cNvSpPr>
          <p:nvPr>
            <p:ph type="body" idx="1"/>
          </p:nvPr>
        </p:nvSpPr>
        <p:spPr/>
        <p:txBody>
          <a:bodyPr/>
          <a:lstStyle/>
          <a:p>
            <a:endParaRPr lang="en-US" dirty="0"/>
          </a:p>
        </p:txBody>
      </p:sp>
      <p:pic>
        <p:nvPicPr>
          <p:cNvPr id="6" name="Picture 5" descr="classroom_cropped.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03773" y="2789557"/>
            <a:ext cx="8220322" cy="1635885"/>
          </a:xfrm>
          <a:prstGeom prst="rect">
            <a:avLst/>
          </a:prstGeom>
        </p:spPr>
      </p:pic>
    </p:spTree>
    <p:extLst>
      <p:ext uri="{BB962C8B-B14F-4D97-AF65-F5344CB8AC3E}">
        <p14:creationId xmlns:p14="http://schemas.microsoft.com/office/powerpoint/2010/main" val="1709184933"/>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n-US" dirty="0" smtClean="0"/>
              <a:t>We’re on the right track!</a:t>
            </a:r>
            <a:endParaRPr lang="en-US" dirty="0"/>
          </a:p>
        </p:txBody>
      </p:sp>
      <p:pic>
        <p:nvPicPr>
          <p:cNvPr id="11" name="Picture 10" descr="ia-inq-all.png"/>
          <p:cNvPicPr>
            <a:picLocks noChangeAspect="1"/>
          </p:cNvPicPr>
          <p:nvPr/>
        </p:nvPicPr>
        <p:blipFill>
          <a:blip r:embed="rId3" cstate="print"/>
          <a:stretch>
            <a:fillRect/>
          </a:stretch>
        </p:blipFill>
        <p:spPr>
          <a:xfrm>
            <a:off x="5137264" y="1569770"/>
            <a:ext cx="4006735" cy="2164609"/>
          </a:xfrm>
          <a:prstGeom prst="rect">
            <a:avLst/>
          </a:prstGeom>
        </p:spPr>
      </p:pic>
      <p:sp>
        <p:nvSpPr>
          <p:cNvPr id="12" name="TextBox 11"/>
          <p:cNvSpPr txBox="1"/>
          <p:nvPr/>
        </p:nvSpPr>
        <p:spPr>
          <a:xfrm>
            <a:off x="5137263" y="3734379"/>
            <a:ext cx="4006735" cy="215444"/>
          </a:xfrm>
          <a:prstGeom prst="rect">
            <a:avLst/>
          </a:prstGeom>
          <a:noFill/>
        </p:spPr>
        <p:txBody>
          <a:bodyPr wrap="square" rtlCol="0">
            <a:spAutoFit/>
          </a:bodyPr>
          <a:lstStyle/>
          <a:p>
            <a:pPr algn="ctr"/>
            <a:r>
              <a:rPr lang="en-US" sz="800" dirty="0" smtClean="0">
                <a:solidFill>
                  <a:schemeClr val="tx1">
                    <a:lumMod val="65000"/>
                  </a:schemeClr>
                </a:solidFill>
              </a:rPr>
              <a:t>http://code4lib.library.nd.edu/c4l11/source/diagrams/ia-inq-all.png</a:t>
            </a:r>
            <a:endParaRPr lang="en-US" sz="800" dirty="0">
              <a:solidFill>
                <a:schemeClr val="tx1">
                  <a:lumMod val="65000"/>
                </a:schemeClr>
              </a:solidFill>
            </a:endParaRPr>
          </a:p>
        </p:txBody>
      </p:sp>
      <p:pic>
        <p:nvPicPr>
          <p:cNvPr id="13" name="Picture 12" descr="Hydra Architecture DiagramV2.jpg"/>
          <p:cNvPicPr>
            <a:picLocks noChangeAspect="1"/>
          </p:cNvPicPr>
          <p:nvPr/>
        </p:nvPicPr>
        <p:blipFill>
          <a:blip r:embed="rId4" cstate="print"/>
          <a:stretch>
            <a:fillRect/>
          </a:stretch>
        </p:blipFill>
        <p:spPr>
          <a:xfrm>
            <a:off x="457200" y="1569770"/>
            <a:ext cx="4255885" cy="3083318"/>
          </a:xfrm>
          <a:prstGeom prst="rect">
            <a:avLst/>
          </a:prstGeom>
        </p:spPr>
      </p:pic>
      <p:sp>
        <p:nvSpPr>
          <p:cNvPr id="14" name="TextBox 13"/>
          <p:cNvSpPr txBox="1"/>
          <p:nvPr/>
        </p:nvSpPr>
        <p:spPr>
          <a:xfrm>
            <a:off x="457200" y="4653088"/>
            <a:ext cx="4255885" cy="338554"/>
          </a:xfrm>
          <a:prstGeom prst="rect">
            <a:avLst/>
          </a:prstGeom>
          <a:noFill/>
        </p:spPr>
        <p:txBody>
          <a:bodyPr wrap="square" rtlCol="0">
            <a:spAutoFit/>
          </a:bodyPr>
          <a:lstStyle/>
          <a:p>
            <a:pPr algn="ctr"/>
            <a:r>
              <a:rPr lang="en-US" sz="800" dirty="0" smtClean="0">
                <a:solidFill>
                  <a:schemeClr val="tx1">
                    <a:lumMod val="65000"/>
                  </a:schemeClr>
                </a:solidFill>
              </a:rPr>
              <a:t>https://wiki.duraspace.org/download/attachments/22022608/Hydra+Architecture+DiagramV2.jpg</a:t>
            </a:r>
            <a:endParaRPr lang="en-US" sz="800" dirty="0">
              <a:solidFill>
                <a:schemeClr val="tx1">
                  <a:lumMod val="65000"/>
                </a:schemeClr>
              </a:solidFill>
            </a:endParaRPr>
          </a:p>
        </p:txBody>
      </p:sp>
      <p:sp>
        <p:nvSpPr>
          <p:cNvPr id="15362" name="AutoShape 2" descr="https://wiki.duraspace.org/download/attachments/32480759/Stanford+EAD.jpeg?version=1&amp;modificationDate=1347395793228"/>
          <p:cNvSpPr>
            <a:spLocks noChangeAspect="1" noChangeArrowheads="1"/>
          </p:cNvSpPr>
          <p:nvPr/>
        </p:nvSpPr>
        <p:spPr bwMode="auto">
          <a:xfrm>
            <a:off x="63500" y="-1365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15" name="Picture 14" descr="Northwestern_EAD.jpeg"/>
          <p:cNvPicPr>
            <a:picLocks noChangeAspect="1"/>
          </p:cNvPicPr>
          <p:nvPr/>
        </p:nvPicPr>
        <p:blipFill>
          <a:blip r:embed="rId5" cstate="print"/>
          <a:stretch>
            <a:fillRect/>
          </a:stretch>
        </p:blipFill>
        <p:spPr>
          <a:xfrm>
            <a:off x="5137264" y="4147203"/>
            <a:ext cx="3048000" cy="2286000"/>
          </a:xfrm>
          <a:prstGeom prst="rect">
            <a:avLst/>
          </a:prstGeom>
        </p:spPr>
      </p:pic>
      <p:sp>
        <p:nvSpPr>
          <p:cNvPr id="16" name="TextBox 15"/>
          <p:cNvSpPr txBox="1"/>
          <p:nvPr/>
        </p:nvSpPr>
        <p:spPr>
          <a:xfrm>
            <a:off x="5137263" y="6433203"/>
            <a:ext cx="3048001" cy="338554"/>
          </a:xfrm>
          <a:prstGeom prst="rect">
            <a:avLst/>
          </a:prstGeom>
          <a:noFill/>
        </p:spPr>
        <p:txBody>
          <a:bodyPr wrap="square" rtlCol="0">
            <a:spAutoFit/>
          </a:bodyPr>
          <a:lstStyle/>
          <a:p>
            <a:pPr algn="ctr"/>
            <a:r>
              <a:rPr lang="en-US" sz="800" dirty="0" smtClean="0">
                <a:solidFill>
                  <a:schemeClr val="tx1">
                    <a:lumMod val="65000"/>
                  </a:schemeClr>
                </a:solidFill>
              </a:rPr>
              <a:t>https://wiki.duraspace.org/display/hydra/EAD+in+Hydra-Blacklight-Atrium</a:t>
            </a:r>
            <a:endParaRPr lang="en-US" sz="800" dirty="0">
              <a:solidFill>
                <a:schemeClr val="tx1">
                  <a:lumMod val="65000"/>
                </a:schemeClr>
              </a:solidFill>
            </a:endParaRPr>
          </a:p>
        </p:txBody>
      </p:sp>
      <p:pic>
        <p:nvPicPr>
          <p:cNvPr id="17" name="Picture 16" descr="REST-API-Test2.jpg"/>
          <p:cNvPicPr>
            <a:picLocks noChangeAspect="1"/>
          </p:cNvPicPr>
          <p:nvPr/>
        </p:nvPicPr>
        <p:blipFill>
          <a:blip r:embed="rId6" cstate="print"/>
          <a:stretch>
            <a:fillRect/>
          </a:stretch>
        </p:blipFill>
        <p:spPr>
          <a:xfrm>
            <a:off x="1451270" y="4991642"/>
            <a:ext cx="3261815" cy="1762401"/>
          </a:xfrm>
          <a:prstGeom prst="rect">
            <a:avLst/>
          </a:prstGeom>
        </p:spPr>
      </p:pic>
      <p:sp>
        <p:nvSpPr>
          <p:cNvPr id="18" name="TextBox 17"/>
          <p:cNvSpPr txBox="1"/>
          <p:nvPr/>
        </p:nvSpPr>
        <p:spPr>
          <a:xfrm>
            <a:off x="368300" y="5592154"/>
            <a:ext cx="1082970" cy="584775"/>
          </a:xfrm>
          <a:prstGeom prst="rect">
            <a:avLst/>
          </a:prstGeom>
          <a:noFill/>
        </p:spPr>
        <p:txBody>
          <a:bodyPr wrap="square" rtlCol="0">
            <a:spAutoFit/>
          </a:bodyPr>
          <a:lstStyle/>
          <a:p>
            <a:r>
              <a:rPr lang="en-US" sz="800" dirty="0" smtClean="0">
                <a:solidFill>
                  <a:schemeClr val="tx1">
                    <a:lumMod val="65000"/>
                  </a:schemeClr>
                </a:solidFill>
              </a:rPr>
              <a:t>https://wiki.duraspace.org/display/FEDORACREATE/REST+API+Tests</a:t>
            </a:r>
            <a:endParaRPr lang="en-US" sz="800" dirty="0">
              <a:solidFill>
                <a:schemeClr val="tx1">
                  <a:lumMod val="65000"/>
                </a:schemeClr>
              </a:solidFill>
            </a:endParaRPr>
          </a:p>
        </p:txBody>
      </p:sp>
    </p:spTree>
    <p:extLst>
      <p:ext uri="{BB962C8B-B14F-4D97-AF65-F5344CB8AC3E}">
        <p14:creationId xmlns:p14="http://schemas.microsoft.com/office/powerpoint/2010/main" val="1433831822"/>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2596"/>
            <a:ext cx="8229600" cy="5523568"/>
          </a:xfrm>
        </p:spPr>
        <p:txBody>
          <a:bodyPr>
            <a:normAutofit/>
          </a:bodyPr>
          <a:lstStyle/>
          <a:p>
            <a:endParaRPr lang="en-US" sz="2400" dirty="0" smtClean="0"/>
          </a:p>
          <a:p>
            <a:endParaRPr lang="en-US" sz="2400" dirty="0"/>
          </a:p>
          <a:p>
            <a:r>
              <a:rPr lang="en-US" sz="2400" dirty="0" smtClean="0"/>
              <a:t>Asking fundamental questions about our digital materials, what digital collections are, has been key</a:t>
            </a:r>
          </a:p>
          <a:p>
            <a:pPr lvl="1"/>
            <a:r>
              <a:rPr lang="en-US" sz="2000" dirty="0" smtClean="0"/>
              <a:t>Sometimes by envisioning an ideal solution, we uncovered others who had trod similar ground</a:t>
            </a:r>
          </a:p>
          <a:p>
            <a:pPr lvl="1"/>
            <a:endParaRPr lang="en-US" sz="2000" dirty="0" smtClean="0"/>
          </a:p>
          <a:p>
            <a:r>
              <a:rPr lang="en-US" sz="2400" dirty="0" smtClean="0"/>
              <a:t>“These </a:t>
            </a:r>
            <a:r>
              <a:rPr lang="en-US" sz="2400" dirty="0"/>
              <a:t>“Best of Breed” solutions should always be considered over local homegrown tooling.”</a:t>
            </a:r>
            <a:br>
              <a:rPr lang="en-US" sz="2400" dirty="0"/>
            </a:br>
            <a:r>
              <a:rPr lang="en-US" sz="800" dirty="0" smtClean="0">
                <a:solidFill>
                  <a:srgbClr val="A6A6A6"/>
                </a:solidFill>
              </a:rPr>
              <a:t>- http</a:t>
            </a:r>
            <a:r>
              <a:rPr lang="en-US" sz="800" dirty="0">
                <a:solidFill>
                  <a:srgbClr val="A6A6A6"/>
                </a:solidFill>
              </a:rPr>
              <a:t>://biecoll.ub.uni-bielefeld.de/volltexte/2011/5167/</a:t>
            </a:r>
            <a:r>
              <a:rPr lang="en-US" sz="800" dirty="0" smtClean="0">
                <a:solidFill>
                  <a:srgbClr val="A6A6A6"/>
                </a:solidFill>
              </a:rPr>
              <a:t>index_en.html</a:t>
            </a:r>
          </a:p>
          <a:p>
            <a:endParaRPr lang="en-US" sz="800" dirty="0">
              <a:solidFill>
                <a:srgbClr val="A6A6A6"/>
              </a:solidFill>
            </a:endParaRPr>
          </a:p>
          <a:p>
            <a:pPr lvl="1"/>
            <a:r>
              <a:rPr lang="en-US" sz="2000" dirty="0" smtClean="0"/>
              <a:t>Utilize the hard and spectacular work of others </a:t>
            </a:r>
          </a:p>
          <a:p>
            <a:pPr lvl="1"/>
            <a:r>
              <a:rPr lang="en-US" sz="2000" dirty="0" smtClean="0"/>
              <a:t>But sometimes the works has </a:t>
            </a:r>
            <a:r>
              <a:rPr lang="en-US" sz="2000" i="1" dirty="0" smtClean="0"/>
              <a:t>not </a:t>
            </a:r>
            <a:r>
              <a:rPr lang="en-US" sz="2000" dirty="0" smtClean="0"/>
              <a:t>been done</a:t>
            </a:r>
            <a:r>
              <a:rPr lang="en-US" sz="2000" i="1" dirty="0" smtClean="0"/>
              <a:t>.  </a:t>
            </a:r>
            <a:r>
              <a:rPr lang="en-US" sz="2000" dirty="0" smtClean="0"/>
              <a:t>If not, </a:t>
            </a:r>
            <a:r>
              <a:rPr lang="en-US" sz="2000" i="1" dirty="0" smtClean="0"/>
              <a:t>why </a:t>
            </a:r>
            <a:r>
              <a:rPr lang="en-US" sz="2000" dirty="0" smtClean="0"/>
              <a:t>not?</a:t>
            </a:r>
            <a:endParaRPr lang="en-US" sz="2000" dirty="0"/>
          </a:p>
        </p:txBody>
      </p:sp>
    </p:spTree>
    <p:extLst>
      <p:ext uri="{BB962C8B-B14F-4D97-AF65-F5344CB8AC3E}">
        <p14:creationId xmlns:p14="http://schemas.microsoft.com/office/powerpoint/2010/main" val="1510396502"/>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2596"/>
            <a:ext cx="8229600" cy="5523568"/>
          </a:xfrm>
        </p:spPr>
        <p:txBody>
          <a:bodyPr>
            <a:normAutofit/>
          </a:bodyPr>
          <a:lstStyle/>
          <a:p>
            <a:endParaRPr lang="en-US" sz="2400" dirty="0" smtClean="0"/>
          </a:p>
          <a:p>
            <a:endParaRPr lang="en-US" sz="2400" dirty="0"/>
          </a:p>
          <a:p>
            <a:r>
              <a:rPr lang="en-US" sz="2400" dirty="0" smtClean="0"/>
              <a:t>In these diagrams, sometimes the “arrows” are the most challenging bits to reconcile</a:t>
            </a:r>
          </a:p>
          <a:p>
            <a:pPr lvl="1"/>
            <a:r>
              <a:rPr lang="en-US" sz="2400" dirty="0" smtClean="0"/>
              <a:t>API interactions</a:t>
            </a:r>
          </a:p>
          <a:p>
            <a:pPr lvl="1"/>
            <a:r>
              <a:rPr lang="en-US" sz="2400" dirty="0" smtClean="0"/>
              <a:t>Often require crosswalking or transformation of information</a:t>
            </a:r>
          </a:p>
          <a:p>
            <a:pPr lvl="1"/>
            <a:endParaRPr lang="en-US" sz="2400" dirty="0" smtClean="0"/>
          </a:p>
          <a:p>
            <a:r>
              <a:rPr lang="en-US" sz="2400" dirty="0" smtClean="0"/>
              <a:t>Internet Browsers are the most powerful and consistently updated pieces of software around</a:t>
            </a:r>
          </a:p>
          <a:p>
            <a:pPr lvl="1"/>
            <a:r>
              <a:rPr lang="en-US" sz="2000" dirty="0" smtClean="0"/>
              <a:t>Internet Archive’s Book Reader pure HTML, CSS, and Javascript</a:t>
            </a:r>
          </a:p>
          <a:p>
            <a:pPr lvl="1"/>
            <a:endParaRPr lang="en-US" sz="2400" dirty="0"/>
          </a:p>
        </p:txBody>
      </p:sp>
    </p:spTree>
    <p:extLst>
      <p:ext uri="{BB962C8B-B14F-4D97-AF65-F5344CB8AC3E}">
        <p14:creationId xmlns:p14="http://schemas.microsoft.com/office/powerpoint/2010/main" val="1510396502"/>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2596"/>
            <a:ext cx="8229600" cy="5523568"/>
          </a:xfrm>
        </p:spPr>
        <p:txBody>
          <a:bodyPr>
            <a:normAutofit/>
          </a:bodyPr>
          <a:lstStyle/>
          <a:p>
            <a:endParaRPr lang="en-US" sz="2400" dirty="0" smtClean="0"/>
          </a:p>
          <a:p>
            <a:endParaRPr lang="en-US" sz="2400" dirty="0" smtClean="0"/>
          </a:p>
          <a:p>
            <a:r>
              <a:rPr lang="en-US" sz="2400" dirty="0" smtClean="0"/>
              <a:t>Discoverability and Access across collections should be available from one location</a:t>
            </a:r>
          </a:p>
          <a:p>
            <a:pPr lvl="1"/>
            <a:r>
              <a:rPr lang="en-US" sz="2400" dirty="0" smtClean="0"/>
              <a:t>storage and metadata layers can provide collections and objects through API’s to other – and even yet unforeseen - systems</a:t>
            </a:r>
          </a:p>
          <a:p>
            <a:endParaRPr lang="en-US" sz="2400" dirty="0" smtClean="0"/>
          </a:p>
          <a:p>
            <a:r>
              <a:rPr lang="en-US" sz="2400" dirty="0" smtClean="0"/>
              <a:t>Occasionally step back  and ask:</a:t>
            </a:r>
          </a:p>
          <a:p>
            <a:pPr lvl="1"/>
            <a:r>
              <a:rPr lang="en-US" sz="2400" dirty="0" smtClean="0"/>
              <a:t>Is this system more consistent and versatile than before?</a:t>
            </a:r>
          </a:p>
          <a:p>
            <a:pPr lvl="1"/>
            <a:r>
              <a:rPr lang="en-US" sz="2400" dirty="0" smtClean="0"/>
              <a:t>Will it scale?  can it evolve?</a:t>
            </a:r>
          </a:p>
          <a:p>
            <a:pPr lvl="1"/>
            <a:r>
              <a:rPr lang="en-US" sz="2400" dirty="0" smtClean="0"/>
              <a:t>Is this what our users want?  what our collections need?</a:t>
            </a:r>
            <a:endParaRPr lang="en-US" sz="2400" dirty="0"/>
          </a:p>
        </p:txBody>
      </p:sp>
    </p:spTree>
    <p:extLst>
      <p:ext uri="{BB962C8B-B14F-4D97-AF65-F5344CB8AC3E}">
        <p14:creationId xmlns:p14="http://schemas.microsoft.com/office/powerpoint/2010/main" val="57662582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a:t>“A digital collection consists of </a:t>
            </a:r>
            <a:r>
              <a:rPr lang="en-US" dirty="0">
                <a:solidFill>
                  <a:schemeClr val="accent3">
                    <a:lumMod val="60000"/>
                    <a:lumOff val="40000"/>
                  </a:schemeClr>
                </a:solidFill>
              </a:rPr>
              <a:t>digital objects </a:t>
            </a:r>
            <a:r>
              <a:rPr lang="en-US" dirty="0"/>
              <a:t>that are selected and organized to facilitate their </a:t>
            </a:r>
            <a:r>
              <a:rPr lang="en-US" dirty="0">
                <a:solidFill>
                  <a:srgbClr val="C3D69B"/>
                </a:solidFill>
              </a:rPr>
              <a:t>discovery</a:t>
            </a:r>
            <a:r>
              <a:rPr lang="en-US" dirty="0"/>
              <a:t>, </a:t>
            </a:r>
            <a:r>
              <a:rPr lang="en-US" dirty="0">
                <a:solidFill>
                  <a:srgbClr val="C3D69B"/>
                </a:solidFill>
              </a:rPr>
              <a:t>access</a:t>
            </a:r>
            <a:r>
              <a:rPr lang="en-US" dirty="0"/>
              <a:t>, and </a:t>
            </a:r>
            <a:r>
              <a:rPr lang="en-US" dirty="0">
                <a:solidFill>
                  <a:srgbClr val="C3D69B"/>
                </a:solidFill>
              </a:rPr>
              <a:t>use</a:t>
            </a:r>
            <a:r>
              <a:rPr lang="en-US" dirty="0"/>
              <a:t>. Objects, metadata, and the user interface together create the user experience of a collection.”</a:t>
            </a:r>
            <a:br>
              <a:rPr lang="en-US" dirty="0"/>
            </a:br>
            <a:r>
              <a:rPr lang="en-US" dirty="0"/>
              <a:t/>
            </a:r>
            <a:br>
              <a:rPr lang="en-US" dirty="0"/>
            </a:br>
            <a:r>
              <a:rPr lang="en-US" sz="1800" dirty="0">
                <a:solidFill>
                  <a:schemeClr val="tx1">
                    <a:lumMod val="65000"/>
                  </a:schemeClr>
                </a:solidFill>
              </a:rPr>
              <a:t>-NISO, “A Framework of Guidance for Building Good Digital Collections</a:t>
            </a:r>
            <a:r>
              <a:rPr lang="en-US" sz="1800" dirty="0" smtClean="0">
                <a:solidFill>
                  <a:schemeClr val="tx1">
                    <a:lumMod val="65000"/>
                  </a:schemeClr>
                </a:solidFill>
              </a:rPr>
              <a:t>”</a:t>
            </a:r>
            <a:br>
              <a:rPr lang="en-US" sz="1800" dirty="0" smtClean="0">
                <a:solidFill>
                  <a:schemeClr val="tx1">
                    <a:lumMod val="65000"/>
                  </a:schemeClr>
                </a:solidFill>
              </a:rPr>
            </a:br>
            <a:r>
              <a:rPr lang="en-US" sz="800" dirty="0">
                <a:solidFill>
                  <a:srgbClr val="A6A6A6"/>
                </a:solidFill>
              </a:rPr>
              <a:t>http://</a:t>
            </a:r>
            <a:r>
              <a:rPr lang="en-US" sz="800" dirty="0" err="1">
                <a:solidFill>
                  <a:srgbClr val="A6A6A6"/>
                </a:solidFill>
              </a:rPr>
              <a:t>framework.niso.org</a:t>
            </a:r>
            <a:endParaRPr lang="en-US" sz="800" dirty="0">
              <a:solidFill>
                <a:srgbClr val="A6A6A6"/>
              </a:solidFill>
            </a:endParaRPr>
          </a:p>
          <a:p>
            <a:endParaRPr lang="en-US" dirty="0"/>
          </a:p>
        </p:txBody>
      </p:sp>
    </p:spTree>
    <p:extLst>
      <p:ext uri="{BB962C8B-B14F-4D97-AF65-F5344CB8AC3E}">
        <p14:creationId xmlns:p14="http://schemas.microsoft.com/office/powerpoint/2010/main" val="2740053451"/>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2313" y="2815844"/>
            <a:ext cx="7772400" cy="1362075"/>
          </a:xfrm>
        </p:spPr>
        <p:txBody>
          <a:bodyPr/>
          <a:lstStyle/>
          <a:p>
            <a:pPr algn="ctr"/>
            <a:r>
              <a:rPr lang="en-US" dirty="0" smtClean="0"/>
              <a:t>Thanks!  Questions?</a:t>
            </a:r>
            <a:endParaRPr lang="en-US" dirty="0"/>
          </a:p>
        </p:txBody>
      </p:sp>
      <p:sp>
        <p:nvSpPr>
          <p:cNvPr id="6" name="Text Placeholder 5"/>
          <p:cNvSpPr>
            <a:spLocks noGrp="1"/>
          </p:cNvSpPr>
          <p:nvPr>
            <p:ph type="body" idx="1"/>
          </p:nvPr>
        </p:nvSpPr>
        <p:spPr/>
        <p:txBody>
          <a:bodyPr/>
          <a:lstStyle/>
          <a:p>
            <a:pPr algn="ctr"/>
            <a:r>
              <a:rPr lang="en-US" dirty="0" smtClean="0"/>
              <a:t>Graham Hukill,</a:t>
            </a:r>
            <a:br>
              <a:rPr lang="en-US" dirty="0" smtClean="0"/>
            </a:br>
            <a:r>
              <a:rPr lang="en-US" dirty="0" smtClean="0"/>
              <a:t>Wayne State University, 2012</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l"/>
            <a:r>
              <a:rPr lang="en-US" dirty="0" smtClean="0"/>
              <a:t>References</a:t>
            </a:r>
            <a:endParaRPr lang="en-US" dirty="0"/>
          </a:p>
        </p:txBody>
      </p:sp>
      <p:sp>
        <p:nvSpPr>
          <p:cNvPr id="5" name="Content Placeholder 4"/>
          <p:cNvSpPr>
            <a:spLocks noGrp="1"/>
          </p:cNvSpPr>
          <p:nvPr>
            <p:ph idx="1"/>
          </p:nvPr>
        </p:nvSpPr>
        <p:spPr>
          <a:xfrm>
            <a:off x="269817" y="1628395"/>
            <a:ext cx="8642048" cy="4525963"/>
          </a:xfrm>
        </p:spPr>
        <p:txBody>
          <a:bodyPr>
            <a:noAutofit/>
          </a:bodyPr>
          <a:lstStyle/>
          <a:p>
            <a:pPr>
              <a:buNone/>
            </a:pPr>
            <a:r>
              <a:rPr lang="en-US" sz="1200" b="1" dirty="0">
                <a:solidFill>
                  <a:srgbClr val="A6A6A6"/>
                </a:solidFill>
              </a:rPr>
              <a:t>Images</a:t>
            </a:r>
          </a:p>
          <a:p>
            <a:pPr>
              <a:buNone/>
            </a:pPr>
            <a:r>
              <a:rPr lang="en-US" sz="1200" dirty="0">
                <a:solidFill>
                  <a:srgbClr val="A6A6A6"/>
                </a:solidFill>
              </a:rPr>
              <a:t>ADMIRAL Data Management lifecycle diagram: http://</a:t>
            </a:r>
            <a:r>
              <a:rPr lang="en-US" sz="1200" dirty="0" err="1">
                <a:solidFill>
                  <a:srgbClr val="A6A6A6"/>
                </a:solidFill>
              </a:rPr>
              <a:t>imageweb.zoo.ox.ac.uk</a:t>
            </a:r>
            <a:r>
              <a:rPr lang="en-US" sz="1200" dirty="0">
                <a:solidFill>
                  <a:srgbClr val="A6A6A6"/>
                </a:solidFill>
              </a:rPr>
              <a:t>/wiki/</a:t>
            </a:r>
            <a:r>
              <a:rPr lang="en-US" sz="1200" dirty="0" err="1">
                <a:solidFill>
                  <a:srgbClr val="A6A6A6"/>
                </a:solidFill>
              </a:rPr>
              <a:t>index.php</a:t>
            </a:r>
            <a:r>
              <a:rPr lang="en-US" sz="1200" dirty="0">
                <a:solidFill>
                  <a:srgbClr val="A6A6A6"/>
                </a:solidFill>
              </a:rPr>
              <a:t>/</a:t>
            </a:r>
            <a:r>
              <a:rPr lang="en-US" sz="1200" dirty="0" err="1">
                <a:solidFill>
                  <a:srgbClr val="A6A6A6"/>
                </a:solidFill>
              </a:rPr>
              <a:t>ADMIRAL_Data_Management_Plan_Template</a:t>
            </a:r>
            <a:endParaRPr lang="en-US" sz="1200" dirty="0">
              <a:solidFill>
                <a:srgbClr val="A6A6A6"/>
              </a:solidFill>
            </a:endParaRPr>
          </a:p>
          <a:p>
            <a:pPr>
              <a:buNone/>
            </a:pPr>
            <a:r>
              <a:rPr lang="en-US" sz="1200" dirty="0">
                <a:solidFill>
                  <a:srgbClr val="A6A6A6"/>
                </a:solidFill>
              </a:rPr>
              <a:t>Stanford "</a:t>
            </a:r>
            <a:r>
              <a:rPr lang="en-US" sz="1200" dirty="0" err="1">
                <a:solidFill>
                  <a:srgbClr val="A6A6A6"/>
                </a:solidFill>
              </a:rPr>
              <a:t>SearchWorks</a:t>
            </a:r>
            <a:r>
              <a:rPr lang="en-US" sz="1200" dirty="0">
                <a:solidFill>
                  <a:srgbClr val="A6A6A6"/>
                </a:solidFill>
              </a:rPr>
              <a:t>" screenshot: http://</a:t>
            </a:r>
            <a:r>
              <a:rPr lang="en-US" sz="1200" dirty="0" err="1">
                <a:solidFill>
                  <a:srgbClr val="A6A6A6"/>
                </a:solidFill>
              </a:rPr>
              <a:t>searchworks.stanford.edu</a:t>
            </a:r>
            <a:r>
              <a:rPr lang="en-US" sz="1200" dirty="0">
                <a:solidFill>
                  <a:srgbClr val="A6A6A6"/>
                </a:solidFill>
              </a:rPr>
              <a:t>/</a:t>
            </a:r>
          </a:p>
          <a:p>
            <a:pPr>
              <a:buNone/>
            </a:pPr>
            <a:r>
              <a:rPr lang="en-US" sz="1200" dirty="0">
                <a:solidFill>
                  <a:srgbClr val="A6A6A6"/>
                </a:solidFill>
              </a:rPr>
              <a:t>NC State screenshot: http://</a:t>
            </a:r>
            <a:r>
              <a:rPr lang="en-US" sz="1200" dirty="0" err="1">
                <a:solidFill>
                  <a:srgbClr val="A6A6A6"/>
                </a:solidFill>
              </a:rPr>
              <a:t>historicalstate.lib.ncsu.edu</a:t>
            </a:r>
            <a:r>
              <a:rPr lang="en-US" sz="1200" dirty="0">
                <a:solidFill>
                  <a:srgbClr val="A6A6A6"/>
                </a:solidFill>
              </a:rPr>
              <a:t>/</a:t>
            </a:r>
          </a:p>
          <a:p>
            <a:pPr>
              <a:buNone/>
            </a:pPr>
            <a:r>
              <a:rPr lang="en-US" sz="1200" dirty="0">
                <a:solidFill>
                  <a:srgbClr val="A6A6A6"/>
                </a:solidFill>
              </a:rPr>
              <a:t>John Hopkins University </a:t>
            </a:r>
            <a:r>
              <a:rPr lang="en-US" sz="1200" dirty="0" err="1">
                <a:solidFill>
                  <a:srgbClr val="A6A6A6"/>
                </a:solidFill>
              </a:rPr>
              <a:t>Youtube</a:t>
            </a:r>
            <a:r>
              <a:rPr lang="en-US" sz="1200" dirty="0">
                <a:solidFill>
                  <a:srgbClr val="A6A6A6"/>
                </a:solidFill>
              </a:rPr>
              <a:t> screenshot: https://</a:t>
            </a:r>
            <a:r>
              <a:rPr lang="en-US" sz="1200" dirty="0" err="1">
                <a:solidFill>
                  <a:srgbClr val="A6A6A6"/>
                </a:solidFill>
              </a:rPr>
              <a:t>catalyst.library.jhu.edu</a:t>
            </a:r>
            <a:r>
              <a:rPr lang="en-US" sz="1200" dirty="0">
                <a:solidFill>
                  <a:srgbClr val="A6A6A6"/>
                </a:solidFill>
              </a:rPr>
              <a:t>/</a:t>
            </a:r>
          </a:p>
          <a:p>
            <a:pPr>
              <a:buNone/>
            </a:pPr>
            <a:r>
              <a:rPr lang="en-US" sz="1200" dirty="0">
                <a:solidFill>
                  <a:srgbClr val="A6A6A6"/>
                </a:solidFill>
              </a:rPr>
              <a:t>UW Madison screenshot: http://</a:t>
            </a:r>
            <a:r>
              <a:rPr lang="en-US" sz="1200" dirty="0" err="1">
                <a:solidFill>
                  <a:srgbClr val="A6A6A6"/>
                </a:solidFill>
              </a:rPr>
              <a:t>search.library.wisconsin.edu</a:t>
            </a:r>
            <a:r>
              <a:rPr lang="en-US" sz="1200" dirty="0">
                <a:solidFill>
                  <a:srgbClr val="A6A6A6"/>
                </a:solidFill>
              </a:rPr>
              <a:t>/</a:t>
            </a:r>
          </a:p>
          <a:p>
            <a:pPr>
              <a:buNone/>
            </a:pPr>
            <a:r>
              <a:rPr lang="en-US" sz="1200" dirty="0">
                <a:solidFill>
                  <a:srgbClr val="A6A6A6"/>
                </a:solidFill>
              </a:rPr>
              <a:t>NYPL screenshot: http://</a:t>
            </a:r>
            <a:r>
              <a:rPr lang="en-US" sz="1200" dirty="0" err="1">
                <a:solidFill>
                  <a:srgbClr val="A6A6A6"/>
                </a:solidFill>
              </a:rPr>
              <a:t>andrestudios.nypl.org</a:t>
            </a:r>
            <a:r>
              <a:rPr lang="en-US" sz="1200" dirty="0">
                <a:solidFill>
                  <a:srgbClr val="A6A6A6"/>
                </a:solidFill>
              </a:rPr>
              <a:t>/browse</a:t>
            </a:r>
          </a:p>
          <a:p>
            <a:pPr>
              <a:buNone/>
            </a:pPr>
            <a:r>
              <a:rPr lang="en-US" sz="1200" dirty="0">
                <a:solidFill>
                  <a:srgbClr val="A6A6A6"/>
                </a:solidFill>
              </a:rPr>
              <a:t>"A watch, undone": http://</a:t>
            </a:r>
            <a:r>
              <a:rPr lang="en-US" sz="1200" dirty="0" err="1">
                <a:solidFill>
                  <a:srgbClr val="A6A6A6"/>
                </a:solidFill>
              </a:rPr>
              <a:t>www.flickr.com</a:t>
            </a:r>
            <a:r>
              <a:rPr lang="en-US" sz="1200" dirty="0">
                <a:solidFill>
                  <a:srgbClr val="A6A6A6"/>
                </a:solidFill>
              </a:rPr>
              <a:t>/photos/32943218@N05/6308833700/</a:t>
            </a:r>
          </a:p>
          <a:p>
            <a:pPr>
              <a:buNone/>
            </a:pPr>
            <a:r>
              <a:rPr lang="en-US" sz="1200" dirty="0">
                <a:solidFill>
                  <a:srgbClr val="A6A6A6"/>
                </a:solidFill>
              </a:rPr>
              <a:t>"Blueprint": http://</a:t>
            </a:r>
            <a:r>
              <a:rPr lang="en-US" sz="1200" dirty="0" err="1">
                <a:solidFill>
                  <a:srgbClr val="A6A6A6"/>
                </a:solidFill>
              </a:rPr>
              <a:t>www.flickr.com</a:t>
            </a:r>
            <a:r>
              <a:rPr lang="en-US" sz="1200" dirty="0">
                <a:solidFill>
                  <a:srgbClr val="A6A6A6"/>
                </a:solidFill>
              </a:rPr>
              <a:t>/photos/</a:t>
            </a:r>
            <a:r>
              <a:rPr lang="en-US" sz="1200" dirty="0" err="1">
                <a:solidFill>
                  <a:srgbClr val="A6A6A6"/>
                </a:solidFill>
              </a:rPr>
              <a:t>wscullin</a:t>
            </a:r>
            <a:r>
              <a:rPr lang="en-US" sz="1200" dirty="0">
                <a:solidFill>
                  <a:srgbClr val="A6A6A6"/>
                </a:solidFill>
              </a:rPr>
              <a:t>/3770016707/</a:t>
            </a:r>
          </a:p>
          <a:p>
            <a:pPr>
              <a:buNone/>
            </a:pPr>
            <a:r>
              <a:rPr lang="en-US" sz="1200" dirty="0">
                <a:solidFill>
                  <a:srgbClr val="A6A6A6"/>
                </a:solidFill>
              </a:rPr>
              <a:t>"Donovan School (Ann Arbor, Mich.) Miss Lily E. </a:t>
            </a:r>
            <a:r>
              <a:rPr lang="en-US" sz="1200" dirty="0" err="1">
                <a:solidFill>
                  <a:srgbClr val="A6A6A6"/>
                </a:solidFill>
              </a:rPr>
              <a:t>Goodhew</a:t>
            </a:r>
            <a:r>
              <a:rPr lang="en-US" sz="1200" dirty="0">
                <a:solidFill>
                  <a:srgbClr val="A6A6A6"/>
                </a:solidFill>
              </a:rPr>
              <a:t> teacher, Feb. 1911.": http://</a:t>
            </a:r>
            <a:r>
              <a:rPr lang="en-US" sz="1200" dirty="0" err="1">
                <a:solidFill>
                  <a:srgbClr val="A6A6A6"/>
                </a:solidFill>
              </a:rPr>
              <a:t>quod.lib.umich.edu</a:t>
            </a:r>
            <a:r>
              <a:rPr lang="en-US" sz="1200" dirty="0">
                <a:solidFill>
                  <a:srgbClr val="A6A6A6"/>
                </a:solidFill>
              </a:rPr>
              <a:t>/b/</a:t>
            </a:r>
            <a:r>
              <a:rPr lang="en-US" sz="1200" dirty="0" err="1">
                <a:solidFill>
                  <a:srgbClr val="A6A6A6"/>
                </a:solidFill>
              </a:rPr>
              <a:t>bhl</a:t>
            </a:r>
            <a:r>
              <a:rPr lang="en-US" sz="1200" dirty="0">
                <a:solidFill>
                  <a:srgbClr val="A6A6A6"/>
                </a:solidFill>
              </a:rPr>
              <a:t>/x-bl000298/bl000298</a:t>
            </a:r>
          </a:p>
          <a:p>
            <a:pPr>
              <a:buNone/>
            </a:pPr>
            <a:endParaRPr lang="en-US" sz="1200" dirty="0">
              <a:solidFill>
                <a:srgbClr val="A6A6A6"/>
              </a:solidFill>
            </a:endParaRP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is a digital collections platform?</a:t>
            </a:r>
            <a:endParaRPr lang="en-US" dirty="0"/>
          </a:p>
        </p:txBody>
      </p:sp>
      <p:pic>
        <p:nvPicPr>
          <p:cNvPr id="6" name="Picture 5" descr="platform.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967555" y="2959100"/>
            <a:ext cx="4064000" cy="1447800"/>
          </a:xfrm>
          <a:prstGeom prst="rect">
            <a:avLst/>
          </a:prstGeom>
        </p:spPr>
      </p:pic>
    </p:spTree>
    <p:extLst>
      <p:ext uri="{BB962C8B-B14F-4D97-AF65-F5344CB8AC3E}">
        <p14:creationId xmlns:p14="http://schemas.microsoft.com/office/powerpoint/2010/main" val="28973425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marL="0" indent="0">
              <a:buNone/>
            </a:pPr>
            <a:r>
              <a:rPr lang="en-US" dirty="0" smtClean="0"/>
              <a:t>“A </a:t>
            </a:r>
            <a:r>
              <a:rPr lang="en-US" dirty="0"/>
              <a:t>repository is to storage media as a library is to shelves. A storage mechanism is needed, but all </a:t>
            </a:r>
            <a:r>
              <a:rPr lang="en-US" dirty="0">
                <a:solidFill>
                  <a:srgbClr val="C3D69B"/>
                </a:solidFill>
              </a:rPr>
              <a:t>public benefit</a:t>
            </a:r>
            <a:r>
              <a:rPr lang="en-US" dirty="0">
                <a:solidFill>
                  <a:schemeClr val="accent3">
                    <a:lumMod val="75000"/>
                  </a:schemeClr>
                </a:solidFill>
              </a:rPr>
              <a:t> </a:t>
            </a:r>
            <a:r>
              <a:rPr lang="en-US" dirty="0" smtClean="0"/>
              <a:t>depends </a:t>
            </a:r>
            <a:r>
              <a:rPr lang="en-US" dirty="0"/>
              <a:t>upon a repository</a:t>
            </a:r>
            <a:r>
              <a:rPr lang="en-US" dirty="0" smtClean="0"/>
              <a:t>: a</a:t>
            </a:r>
            <a:r>
              <a:rPr lang="en-US" dirty="0" smtClean="0">
                <a:solidFill>
                  <a:srgbClr val="C3D69B"/>
                </a:solidFill>
              </a:rPr>
              <a:t> safe place </a:t>
            </a:r>
            <a:r>
              <a:rPr lang="en-US" dirty="0" smtClean="0">
                <a:solidFill>
                  <a:srgbClr val="FFFFFF"/>
                </a:solidFill>
              </a:rPr>
              <a:t>to put content that also </a:t>
            </a:r>
            <a:r>
              <a:rPr lang="en-US" dirty="0" smtClean="0">
                <a:solidFill>
                  <a:srgbClr val="C3D69B"/>
                </a:solidFill>
              </a:rPr>
              <a:t>provides documentation, preservation and access</a:t>
            </a:r>
            <a:r>
              <a:rPr lang="en-US" dirty="0" smtClean="0">
                <a:solidFill>
                  <a:srgbClr val="FFFFFF"/>
                </a:solidFill>
              </a:rPr>
              <a:t>.</a:t>
            </a:r>
            <a:r>
              <a:rPr lang="en-US" dirty="0" smtClean="0"/>
              <a:t>”</a:t>
            </a:r>
            <a:r>
              <a:rPr lang="en-US" dirty="0"/>
              <a:t/>
            </a:r>
            <a:br>
              <a:rPr lang="en-US" dirty="0"/>
            </a:br>
            <a:r>
              <a:rPr lang="en-US" dirty="0" smtClean="0"/>
              <a:t/>
            </a:r>
            <a:br>
              <a:rPr lang="en-US" dirty="0" smtClean="0"/>
            </a:br>
            <a:r>
              <a:rPr lang="en-US" sz="1800" dirty="0" smtClean="0">
                <a:solidFill>
                  <a:schemeClr val="tx1">
                    <a:lumMod val="75000"/>
                  </a:schemeClr>
                </a:solidFill>
              </a:rPr>
              <a:t>- Richard </a:t>
            </a:r>
            <a:r>
              <a:rPr lang="en-US" sz="1800" dirty="0">
                <a:solidFill>
                  <a:schemeClr val="tx1">
                    <a:lumMod val="75000"/>
                  </a:schemeClr>
                </a:solidFill>
              </a:rPr>
              <a:t>Wright, BBC</a:t>
            </a:r>
          </a:p>
          <a:p>
            <a:endParaRPr lang="en-US" dirty="0"/>
          </a:p>
        </p:txBody>
      </p:sp>
    </p:spTree>
    <p:extLst>
      <p:ext uri="{BB962C8B-B14F-4D97-AF65-F5344CB8AC3E}">
        <p14:creationId xmlns:p14="http://schemas.microsoft.com/office/powerpoint/2010/main" val="100308365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Library Mission</a:t>
            </a:r>
            <a:endParaRPr lang="en-US" dirty="0"/>
          </a:p>
        </p:txBody>
      </p:sp>
      <p:sp>
        <p:nvSpPr>
          <p:cNvPr id="3" name="Content Placeholder 2"/>
          <p:cNvSpPr>
            <a:spLocks noGrp="1"/>
          </p:cNvSpPr>
          <p:nvPr>
            <p:ph idx="1"/>
          </p:nvPr>
        </p:nvSpPr>
        <p:spPr/>
        <p:txBody>
          <a:bodyPr/>
          <a:lstStyle/>
          <a:p>
            <a:pPr>
              <a:buNone/>
            </a:pPr>
            <a:r>
              <a:rPr lang="en-US" dirty="0" smtClean="0"/>
              <a:t>“Wayne State University Libraries </a:t>
            </a:r>
            <a:r>
              <a:rPr lang="en-US" dirty="0" smtClean="0">
                <a:solidFill>
                  <a:schemeClr val="accent3">
                    <a:lumMod val="60000"/>
                    <a:lumOff val="40000"/>
                  </a:schemeClr>
                </a:solidFill>
              </a:rPr>
              <a:t>advance scholarship, student learning and faculty innovation</a:t>
            </a:r>
            <a:r>
              <a:rPr lang="en-US" dirty="0" smtClean="0"/>
              <a:t> through </a:t>
            </a:r>
            <a:r>
              <a:rPr lang="en-US" dirty="0" smtClean="0">
                <a:solidFill>
                  <a:schemeClr val="accent3">
                    <a:lumMod val="60000"/>
                    <a:lumOff val="40000"/>
                  </a:schemeClr>
                </a:solidFill>
              </a:rPr>
              <a:t>continuous development </a:t>
            </a:r>
            <a:r>
              <a:rPr lang="en-US" dirty="0" smtClean="0"/>
              <a:t>of a library that serves as a national model for a research University with an urban teaching and service mission.”</a:t>
            </a:r>
            <a:br>
              <a:rPr lang="en-US" dirty="0" smtClean="0"/>
            </a:br>
            <a:r>
              <a:rPr lang="en-US" sz="800" dirty="0" smtClean="0">
                <a:solidFill>
                  <a:schemeClr val="tx1">
                    <a:lumMod val="65000"/>
                  </a:schemeClr>
                </a:solidFill>
              </a:rPr>
              <a:t>- http://lib.wayne.edu/info/about/#mission</a:t>
            </a:r>
            <a:endParaRPr lang="en-US" sz="800" dirty="0">
              <a:solidFill>
                <a:schemeClr val="tx1">
                  <a:lumMod val="65000"/>
                </a:schemeClr>
              </a:solidFill>
            </a:endParaRP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Primary Platform Functions</a:t>
            </a:r>
            <a:endParaRPr lang="en-US" dirty="0"/>
          </a:p>
        </p:txBody>
      </p:sp>
      <p:sp>
        <p:nvSpPr>
          <p:cNvPr id="3" name="Content Placeholder 2"/>
          <p:cNvSpPr>
            <a:spLocks noGrp="1"/>
          </p:cNvSpPr>
          <p:nvPr>
            <p:ph idx="1"/>
          </p:nvPr>
        </p:nvSpPr>
        <p:spPr/>
        <p:txBody>
          <a:bodyPr/>
          <a:lstStyle/>
          <a:p>
            <a:r>
              <a:rPr lang="en-US" dirty="0" smtClean="0"/>
              <a:t>Store digital objects</a:t>
            </a:r>
          </a:p>
          <a:p>
            <a:r>
              <a:rPr lang="en-US" dirty="0" smtClean="0"/>
              <a:t>Provide access to digital resources</a:t>
            </a:r>
          </a:p>
          <a:p>
            <a:r>
              <a:rPr lang="en-US" dirty="0" smtClean="0"/>
              <a:t>Facilitate search and discovery</a:t>
            </a:r>
          </a:p>
          <a:p>
            <a:r>
              <a:rPr lang="en-US" dirty="0" smtClean="0"/>
              <a:t>Encourage preservation actions and planning</a:t>
            </a:r>
          </a:p>
          <a:p>
            <a:r>
              <a:rPr lang="en-US" dirty="0" smtClean="0"/>
              <a:t>Integrate with Library infrastructure</a:t>
            </a:r>
          </a:p>
          <a:p>
            <a:r>
              <a:rPr lang="en-US" dirty="0" smtClean="0"/>
              <a:t>A steward in the “Information Lifecycle”…</a:t>
            </a:r>
            <a:endParaRPr lang="en-US" dirty="0"/>
          </a:p>
        </p:txBody>
      </p:sp>
    </p:spTree>
    <p:extLst>
      <p:ext uri="{BB962C8B-B14F-4D97-AF65-F5344CB8AC3E}">
        <p14:creationId xmlns:p14="http://schemas.microsoft.com/office/powerpoint/2010/main" val="245636189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 Black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2207</TotalTime>
  <Words>4022</Words>
  <Application>Microsoft Macintosh PowerPoint</Application>
  <PresentationFormat>On-screen Show (4:3)</PresentationFormat>
  <Paragraphs>546</Paragraphs>
  <Slides>51</Slides>
  <Notes>51</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 Black </vt:lpstr>
      <vt:lpstr>Imagining an Ecosystem: Selecting a Digital Collections Platform for the Library</vt:lpstr>
      <vt:lpstr>Overview</vt:lpstr>
      <vt:lpstr>What is a digital collection?</vt:lpstr>
      <vt:lpstr>PowerPoint Presentation</vt:lpstr>
      <vt:lpstr>PowerPoint Presentation</vt:lpstr>
      <vt:lpstr>What is a digital collections platform?</vt:lpstr>
      <vt:lpstr>PowerPoint Presentation</vt:lpstr>
      <vt:lpstr>Library Mission</vt:lpstr>
      <vt:lpstr>Primary Platform Functions</vt:lpstr>
      <vt:lpstr>But we’re not going to go down that rabbit hole today…</vt:lpstr>
      <vt:lpstr>Digital Collections Ecosystem:  Simple Edition</vt:lpstr>
      <vt:lpstr>Digital Collections Platform vs. Institutional Repository (IR)</vt:lpstr>
      <vt:lpstr>Digital Collections Ecosystem: Examples</vt:lpstr>
      <vt:lpstr>PowerPoint Presentation</vt:lpstr>
      <vt:lpstr>The lay of the land…</vt:lpstr>
      <vt:lpstr>Open-Source Platforms</vt:lpstr>
      <vt:lpstr>Duraspace?</vt:lpstr>
      <vt:lpstr>Other Key Players</vt:lpstr>
      <vt:lpstr>Other Key Players</vt:lpstr>
      <vt:lpstr>Yale’s “Office of Digital Initiatives and Assets” (ODAI)</vt:lpstr>
      <vt:lpstr>Our model</vt:lpstr>
      <vt:lpstr>PowerPoint Presentation</vt:lpstr>
      <vt:lpstr>PowerPoint Presentation</vt:lpstr>
      <vt:lpstr>Desired Platform Characteristics:</vt:lpstr>
      <vt:lpstr>Our Current Infrastructure</vt:lpstr>
      <vt:lpstr>PowerPoint Presentation</vt:lpstr>
      <vt:lpstr>The Reality</vt:lpstr>
      <vt:lpstr>Our Model A work in progress…</vt:lpstr>
      <vt:lpstr>A HathiTrust subset</vt:lpstr>
      <vt:lpstr>File Structure</vt:lpstr>
      <vt:lpstr>METS objects</vt:lpstr>
      <vt:lpstr>METS objects</vt:lpstr>
      <vt:lpstr>Metadata Index &amp; Database</vt:lpstr>
      <vt:lpstr>Discovery Layer</vt:lpstr>
      <vt:lpstr>Current landscape...</vt:lpstr>
      <vt:lpstr>What it could look like...</vt:lpstr>
      <vt:lpstr>Discovery: Blacklight</vt:lpstr>
      <vt:lpstr>Discovery: Blacklight</vt:lpstr>
      <vt:lpstr>Discovery: Blacklight</vt:lpstr>
      <vt:lpstr>Discovery: Blacklight</vt:lpstr>
      <vt:lpstr>Access</vt:lpstr>
      <vt:lpstr>Access – eText Reader</vt:lpstr>
      <vt:lpstr>Not so fast… METS files</vt:lpstr>
      <vt:lpstr>Not so fast… METS files</vt:lpstr>
      <vt:lpstr>Lessons Learned and learning</vt:lpstr>
      <vt:lpstr>We’re on the right track!</vt:lpstr>
      <vt:lpstr>PowerPoint Presentation</vt:lpstr>
      <vt:lpstr>PowerPoint Presentation</vt:lpstr>
      <vt:lpstr>PowerPoint Presentation</vt:lpstr>
      <vt:lpstr>Thanks!  Questions?</vt:lpstr>
      <vt:lpstr>References</vt:lpstr>
    </vt:vector>
  </TitlesOfParts>
  <Company>Wayne State University Libraries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page here</dc:title>
  <dc:creator>Jonathan McGlone</dc:creator>
  <cp:lastModifiedBy>Graham Hukill</cp:lastModifiedBy>
  <cp:revision>150</cp:revision>
  <dcterms:created xsi:type="dcterms:W3CDTF">2012-10-18T14:22:29Z</dcterms:created>
  <dcterms:modified xsi:type="dcterms:W3CDTF">2013-03-11T13:15:05Z</dcterms:modified>
</cp:coreProperties>
</file>