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7" r:id="rId2"/>
    <p:sldId id="258" r:id="rId3"/>
    <p:sldId id="262" r:id="rId4"/>
    <p:sldId id="261" r:id="rId5"/>
    <p:sldId id="264" r:id="rId6"/>
    <p:sldId id="265" r:id="rId7"/>
    <p:sldId id="266" r:id="rId8"/>
    <p:sldId id="269" r:id="rId9"/>
    <p:sldId id="268" r:id="rId10"/>
    <p:sldId id="272" r:id="rId11"/>
    <p:sldId id="285" r:id="rId12"/>
    <p:sldId id="286" r:id="rId13"/>
    <p:sldId id="283" r:id="rId14"/>
    <p:sldId id="274" r:id="rId15"/>
    <p:sldId id="275" r:id="rId16"/>
    <p:sldId id="276" r:id="rId17"/>
    <p:sldId id="277" r:id="rId18"/>
    <p:sldId id="278" r:id="rId19"/>
    <p:sldId id="279" r:id="rId20"/>
    <p:sldId id="271" r:id="rId21"/>
    <p:sldId id="284" r:id="rId22"/>
    <p:sldId id="288" r:id="rId23"/>
    <p:sldId id="287" r:id="rId24"/>
    <p:sldId id="280" r:id="rId25"/>
    <p:sldId id="281" r:id="rId26"/>
    <p:sldId id="282"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740" autoAdjust="0"/>
  </p:normalViewPr>
  <p:slideViewPr>
    <p:cSldViewPr snapToGrid="0" snapToObjects="1">
      <p:cViewPr varScale="1">
        <p:scale>
          <a:sx n="99" d="100"/>
          <a:sy n="99" d="100"/>
        </p:scale>
        <p:origin x="-72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Georgia"/>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Georgia"/>
              </a:defRPr>
            </a:lvl1pPr>
          </a:lstStyle>
          <a:p>
            <a:fld id="{1B983C4E-1A11-EE4B-AD32-BE0543FBF4AB}" type="datetimeFigureOut">
              <a:rPr lang="en-US" smtClean="0"/>
              <a:pPr/>
              <a:t>10/24/12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Georgia"/>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Georgia"/>
              </a:defRPr>
            </a:lvl1pPr>
          </a:lstStyle>
          <a:p>
            <a:fld id="{B222F2A2-1353-534F-8071-8F3E7982ED1B}" type="slidenum">
              <a:rPr lang="en-US" smtClean="0"/>
              <a:pPr/>
              <a:t>‹#›</a:t>
            </a:fld>
            <a:endParaRPr lang="en-US" dirty="0"/>
          </a:p>
        </p:txBody>
      </p:sp>
    </p:spTree>
    <p:extLst>
      <p:ext uri="{BB962C8B-B14F-4D97-AF65-F5344CB8AC3E}">
        <p14:creationId xmlns:p14="http://schemas.microsoft.com/office/powerpoint/2010/main" val="62303684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Georgia"/>
        <a:ea typeface="+mn-ea"/>
        <a:cs typeface="+mn-cs"/>
      </a:defRPr>
    </a:lvl1pPr>
    <a:lvl2pPr marL="457200" algn="l" defTabSz="457200" rtl="0" eaLnBrk="1" latinLnBrk="0" hangingPunct="1">
      <a:defRPr sz="1200" kern="1200">
        <a:solidFill>
          <a:schemeClr val="tx1"/>
        </a:solidFill>
        <a:latin typeface="Georgia"/>
        <a:ea typeface="+mn-ea"/>
        <a:cs typeface="+mn-cs"/>
      </a:defRPr>
    </a:lvl2pPr>
    <a:lvl3pPr marL="914400" algn="l" defTabSz="457200" rtl="0" eaLnBrk="1" latinLnBrk="0" hangingPunct="1">
      <a:defRPr sz="1200" kern="1200">
        <a:solidFill>
          <a:schemeClr val="tx1"/>
        </a:solidFill>
        <a:latin typeface="Georgia"/>
        <a:ea typeface="+mn-ea"/>
        <a:cs typeface="+mn-cs"/>
      </a:defRPr>
    </a:lvl3pPr>
    <a:lvl4pPr marL="1371600" algn="l" defTabSz="457200" rtl="0" eaLnBrk="1" latinLnBrk="0" hangingPunct="1">
      <a:defRPr sz="1200" kern="1200">
        <a:solidFill>
          <a:schemeClr val="tx1"/>
        </a:solidFill>
        <a:latin typeface="Georgia"/>
        <a:ea typeface="+mn-ea"/>
        <a:cs typeface="+mn-cs"/>
      </a:defRPr>
    </a:lvl4pPr>
    <a:lvl5pPr marL="1828800" algn="l" defTabSz="457200" rtl="0" eaLnBrk="1" latinLnBrk="0" hangingPunct="1">
      <a:defRPr sz="1200" kern="1200">
        <a:solidFill>
          <a:schemeClr val="tx1"/>
        </a:solidFill>
        <a:latin typeface="Georgia"/>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latin typeface="Georgia"/>
                <a:cs typeface="Georgia"/>
              </a:rPr>
              <a:t>Open access everywhere,</a:t>
            </a:r>
            <a:r>
              <a:rPr lang="en-US" baseline="0" dirty="0" smtClean="0">
                <a:latin typeface="Georgia"/>
                <a:cs typeface="Georgia"/>
              </a:rPr>
              <a:t> and the trend toward open access</a:t>
            </a:r>
          </a:p>
          <a:p>
            <a:pPr marL="228600" indent="-228600">
              <a:buAutoNum type="arabicPeriod"/>
            </a:pPr>
            <a:r>
              <a:rPr lang="en-US" baseline="0" dirty="0" smtClean="0">
                <a:latin typeface="Georgia"/>
                <a:cs typeface="Georgia"/>
              </a:rPr>
              <a:t>What is Open Access, diff. between hues of access</a:t>
            </a:r>
          </a:p>
          <a:p>
            <a:pPr marL="228600" indent="-228600">
              <a:buAutoNum type="arabicPeriod"/>
            </a:pPr>
            <a:r>
              <a:rPr lang="en-US" baseline="0" dirty="0" smtClean="0">
                <a:latin typeface="Georgia"/>
                <a:cs typeface="Georgia"/>
              </a:rPr>
              <a:t>OA and specific metrics, faculty perceptions</a:t>
            </a:r>
          </a:p>
          <a:p>
            <a:pPr marL="228600" indent="-228600">
              <a:buAutoNum type="arabicPeriod"/>
            </a:pPr>
            <a:r>
              <a:rPr lang="en-US" baseline="0" dirty="0" smtClean="0">
                <a:latin typeface="Georgia"/>
                <a:cs typeface="Georgia"/>
              </a:rPr>
              <a:t>Wayne State </a:t>
            </a:r>
            <a:r>
              <a:rPr lang="en-US" baseline="0" smtClean="0">
                <a:latin typeface="Georgia"/>
                <a:cs typeface="Georgia"/>
              </a:rPr>
              <a:t>Library initiatives / </a:t>
            </a:r>
            <a:r>
              <a:rPr lang="en-US" baseline="0" dirty="0" smtClean="0">
                <a:latin typeface="Georgia"/>
                <a:cs typeface="Georgia"/>
              </a:rPr>
              <a:t>provisions for OA</a:t>
            </a:r>
          </a:p>
          <a:p>
            <a:pPr marL="228600" indent="-228600">
              <a:buAutoNum type="arabicPeriod"/>
            </a:pP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a:t>
            </a:fld>
            <a:endParaRPr lang="en-US"/>
          </a:p>
        </p:txBody>
      </p:sp>
    </p:spTree>
    <p:extLst>
      <p:ext uri="{BB962C8B-B14F-4D97-AF65-F5344CB8AC3E}">
        <p14:creationId xmlns:p14="http://schemas.microsoft.com/office/powerpoint/2010/main" val="57104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endParaRPr lang="en-US" baseline="0"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10</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Stats</a:t>
            </a:r>
            <a:r>
              <a:rPr lang="en-US" baseline="0" dirty="0" smtClean="0"/>
              <a:t> on ETDs accessed in Digital Commons</a:t>
            </a:r>
            <a:endParaRPr lang="en-US" dirty="0"/>
          </a:p>
        </p:txBody>
      </p:sp>
      <p:sp>
        <p:nvSpPr>
          <p:cNvPr id="4" name="Slide Number Placeholder 3"/>
          <p:cNvSpPr>
            <a:spLocks noGrp="1"/>
          </p:cNvSpPr>
          <p:nvPr>
            <p:ph type="sldNum" sz="quarter" idx="10"/>
          </p:nvPr>
        </p:nvSpPr>
        <p:spPr/>
        <p:txBody>
          <a:bodyPr/>
          <a:lstStyle/>
          <a:p>
            <a:fld id="{377C813E-FD8B-4F0B-A840-33721DD2C751}" type="slidenum">
              <a:rPr lang="en-US" smtClean="0"/>
              <a:pPr/>
              <a:t>11</a:t>
            </a:fld>
            <a:endParaRPr lang="en-US"/>
          </a:p>
        </p:txBody>
      </p:sp>
    </p:spTree>
    <p:extLst>
      <p:ext uri="{BB962C8B-B14F-4D97-AF65-F5344CB8AC3E}">
        <p14:creationId xmlns:p14="http://schemas.microsoft.com/office/powerpoint/2010/main" val="4018952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History of </a:t>
            </a:r>
            <a:r>
              <a:rPr lang="en-US" dirty="0" err="1" smtClean="0"/>
              <a:t>Proquest</a:t>
            </a:r>
            <a:r>
              <a:rPr lang="en-US" dirty="0" smtClean="0"/>
              <a:t> / Policy re: TDs in the Library</a:t>
            </a:r>
          </a:p>
          <a:p>
            <a:endParaRPr lang="en-US" dirty="0" smtClean="0"/>
          </a:p>
          <a:p>
            <a:r>
              <a:rPr lang="en-US" dirty="0" smtClean="0"/>
              <a:t>Stats</a:t>
            </a:r>
            <a:r>
              <a:rPr lang="en-US" baseline="0" dirty="0" smtClean="0"/>
              <a:t> on ETDs accessed in Digital Commons</a:t>
            </a:r>
          </a:p>
          <a:p>
            <a:endParaRPr lang="en-US" baseline="0" dirty="0" smtClean="0"/>
          </a:p>
          <a:p>
            <a:r>
              <a:rPr lang="en-US" baseline="0" dirty="0" smtClean="0"/>
              <a:t>One Thesis has been download 1579 times since Sept. 2010!</a:t>
            </a:r>
          </a:p>
          <a:p>
            <a:endParaRPr lang="en-US" dirty="0" smtClean="0"/>
          </a:p>
          <a:p>
            <a:r>
              <a:rPr lang="en-US" dirty="0" smtClean="0"/>
              <a:t>Other things wit</a:t>
            </a:r>
            <a:r>
              <a:rPr lang="en-US" baseline="0" dirty="0" smtClean="0"/>
              <a:t>h Digital Commons:</a:t>
            </a:r>
          </a:p>
          <a:p>
            <a:r>
              <a:rPr lang="en-US" baseline="0" dirty="0" smtClean="0"/>
              <a:t>E-Journal Hosting</a:t>
            </a:r>
          </a:p>
          <a:p>
            <a:r>
              <a:rPr lang="en-US" baseline="0" dirty="0" smtClean="0"/>
              <a:t>Unit Publications</a:t>
            </a:r>
          </a:p>
          <a:p>
            <a:r>
              <a:rPr lang="en-US" baseline="0" dirty="0" smtClean="0"/>
              <a:t>Conference Proceedings</a:t>
            </a:r>
          </a:p>
          <a:p>
            <a:endParaRPr lang="en-US" baseline="0" dirty="0" smtClean="0"/>
          </a:p>
          <a:p>
            <a:r>
              <a:rPr lang="en-US" baseline="0" dirty="0" smtClean="0"/>
              <a:t>-----------------------------------</a:t>
            </a:r>
          </a:p>
          <a:p>
            <a:endParaRPr lang="en-US" baseline="0" dirty="0" smtClean="0"/>
          </a:p>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latin typeface="Georgia"/>
                <a:cs typeface="Georgia"/>
              </a:rPr>
              <a:t>…but our chief OA initiative</a:t>
            </a:r>
            <a:r>
              <a:rPr lang="en-US" baseline="0" dirty="0" smtClean="0">
                <a:latin typeface="Georgia"/>
                <a:cs typeface="Georgia"/>
              </a:rPr>
              <a:t> is Digital Commons</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377C813E-FD8B-4F0B-A840-33721DD2C751}" type="slidenum">
              <a:rPr lang="en-US" smtClean="0"/>
              <a:pPr/>
              <a:t>12</a:t>
            </a:fld>
            <a:endParaRPr lang="en-US"/>
          </a:p>
        </p:txBody>
      </p:sp>
    </p:spTree>
    <p:extLst>
      <p:ext uri="{BB962C8B-B14F-4D97-AF65-F5344CB8AC3E}">
        <p14:creationId xmlns:p14="http://schemas.microsoft.com/office/powerpoint/2010/main" val="4018952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Funded and supported by the Library System since 2005</a:t>
            </a:r>
          </a:p>
          <a:p>
            <a:endParaRPr lang="en-US" dirty="0" smtClean="0">
              <a:latin typeface="Georgia"/>
              <a:cs typeface="Georgia"/>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Members of the WSU community can highlight their published</a:t>
            </a:r>
            <a:r>
              <a:rPr lang="en-US" baseline="0" dirty="0" smtClean="0"/>
              <a:t> scholarship using this library digital publishing program. Working with faculty and departments across the university, the library deposits publications into a central, online archive as a means of providing global, open access to journal articles, technical reports, working papers, conference papers, workshop materials, and similar works of scholarly nature.</a:t>
            </a:r>
            <a:endParaRPr lang="en-US" dirty="0" smtClean="0">
              <a:latin typeface="Georgia"/>
              <a:cs typeface="Georgia"/>
            </a:endParaRPr>
          </a:p>
          <a:p>
            <a:endParaRPr lang="en-US" dirty="0" smtClean="0">
              <a:latin typeface="Georgia"/>
              <a:cs typeface="Georgia"/>
            </a:endParaRPr>
          </a:p>
          <a:p>
            <a:pPr>
              <a:buNone/>
            </a:pPr>
            <a:r>
              <a:rPr lang="en-US" dirty="0" smtClean="0">
                <a:latin typeface="ITC Officina Sans Book"/>
                <a:cs typeface="ITC Officina Sans Book"/>
              </a:rPr>
              <a:t>We want to publish WSU and WSU-affiliated:</a:t>
            </a:r>
          </a:p>
          <a:p>
            <a:pPr>
              <a:buNone/>
            </a:pPr>
            <a:endParaRPr lang="en-US" dirty="0" smtClean="0">
              <a:latin typeface="ITC Officina Sans Book"/>
              <a:cs typeface="ITC Officina Sans Book"/>
            </a:endParaRPr>
          </a:p>
          <a:p>
            <a:r>
              <a:rPr lang="en-US" dirty="0" smtClean="0">
                <a:latin typeface="ITC Officina Sans Book"/>
                <a:cs typeface="ITC Officina Sans Book"/>
              </a:rPr>
              <a:t>Published articles (post-prints)</a:t>
            </a:r>
          </a:p>
          <a:p>
            <a:r>
              <a:rPr lang="en-US" dirty="0" smtClean="0">
                <a:latin typeface="ITC Officina Sans Book"/>
                <a:cs typeface="ITC Officina Sans Book"/>
              </a:rPr>
              <a:t>Presentations, talks, unpublished manuscripts, working papers</a:t>
            </a:r>
          </a:p>
          <a:p>
            <a:r>
              <a:rPr lang="en-US" dirty="0" smtClean="0">
                <a:latin typeface="ITC Officina Sans Book"/>
                <a:cs typeface="ITC Officina Sans Book"/>
              </a:rPr>
              <a:t>Datasets and other supplemental materials</a:t>
            </a:r>
          </a:p>
          <a:p>
            <a:r>
              <a:rPr lang="en-US" dirty="0" smtClean="0">
                <a:latin typeface="ITC Officina Sans Book"/>
                <a:cs typeface="ITC Officina Sans Book"/>
              </a:rPr>
              <a:t>Paper/seminar series</a:t>
            </a:r>
          </a:p>
          <a:p>
            <a:r>
              <a:rPr lang="en-US" dirty="0" smtClean="0">
                <a:latin typeface="ITC Officina Sans Book"/>
                <a:cs typeface="ITC Officina Sans Book"/>
              </a:rPr>
              <a:t>Conference proceedings</a:t>
            </a:r>
          </a:p>
          <a:p>
            <a:r>
              <a:rPr lang="en-US" dirty="0" smtClean="0">
                <a:latin typeface="ITC Officina Sans Book"/>
                <a:cs typeface="ITC Officina Sans Book"/>
              </a:rPr>
              <a:t>Out-of-print books</a:t>
            </a:r>
          </a:p>
          <a:p>
            <a:r>
              <a:rPr lang="en-US" dirty="0" smtClean="0">
                <a:latin typeface="ITC Officina Sans Book"/>
                <a:cs typeface="ITC Officina Sans Book"/>
              </a:rPr>
              <a:t>Teaching materials</a:t>
            </a:r>
          </a:p>
          <a:p>
            <a:r>
              <a:rPr lang="en-US" dirty="0" smtClean="0">
                <a:latin typeface="ITC Officina Sans Book"/>
                <a:cs typeface="ITC Officina Sans Book"/>
              </a:rPr>
              <a:t>Research, scholarship, or creative activity of any kind</a:t>
            </a:r>
          </a:p>
          <a:p>
            <a:r>
              <a:rPr lang="en-US" dirty="0" smtClean="0">
                <a:latin typeface="ITC Officina Sans Book"/>
                <a:cs typeface="ITC Officina Sans Book"/>
              </a:rPr>
              <a:t>Journals</a:t>
            </a:r>
          </a:p>
          <a:p>
            <a:r>
              <a:rPr lang="en-US" dirty="0" smtClean="0">
                <a:latin typeface="ITC Officina Sans Book"/>
                <a:cs typeface="ITC Officina Sans Book"/>
              </a:rPr>
              <a:t>Conferences + Events</a:t>
            </a:r>
          </a:p>
          <a:p>
            <a:endParaRPr lang="en-US" dirty="0" smtClean="0">
              <a:latin typeface="ITC Officina Sans Book"/>
              <a:cs typeface="ITC Officina Sans Book"/>
            </a:endParaRPr>
          </a:p>
          <a:p>
            <a:r>
              <a:rPr lang="en-US" dirty="0" err="1" smtClean="0"/>
              <a:t>DigitalCommons</a:t>
            </a:r>
            <a:r>
              <a:rPr lang="en-US" dirty="0" smtClean="0"/>
              <a:t>…</a:t>
            </a:r>
          </a:p>
          <a:p>
            <a:endParaRPr lang="en-US" dirty="0" smtClean="0"/>
          </a:p>
          <a:p>
            <a:pPr lvl="1"/>
            <a:r>
              <a:rPr lang="en-US" dirty="0" smtClean="0"/>
              <a:t>Receives and archives one electronic copy</a:t>
            </a:r>
          </a:p>
          <a:p>
            <a:pPr lvl="1"/>
            <a:r>
              <a:rPr lang="en-US" dirty="0" smtClean="0"/>
              <a:t>Preserves this copy permanently</a:t>
            </a:r>
          </a:p>
          <a:p>
            <a:pPr lvl="1"/>
            <a:r>
              <a:rPr lang="en-US" dirty="0" smtClean="0"/>
              <a:t>Creates a short and stable URL with a </a:t>
            </a:r>
            <a:r>
              <a:rPr lang="en-US" dirty="0" err="1" smtClean="0"/>
              <a:t>wayne.edu</a:t>
            </a:r>
            <a:r>
              <a:rPr lang="en-US" dirty="0" smtClean="0"/>
              <a:t> address</a:t>
            </a:r>
          </a:p>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13</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Number of Downloads</a:t>
            </a:r>
            <a:r>
              <a:rPr lang="en-US" baseline="0" dirty="0" smtClean="0">
                <a:latin typeface="Georgia"/>
                <a:cs typeface="Georgia"/>
              </a:rPr>
              <a:t> automatic. Hits available on request.</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14</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What’s in it for me?</a:t>
            </a:r>
            <a:endParaRPr lang="en-US" dirty="0" smtClean="0">
              <a:latin typeface="Georgia"/>
              <a:cs typeface="Georgia"/>
            </a:endParaRPr>
          </a:p>
          <a:p>
            <a:endParaRPr lang="en-US" dirty="0" smtClean="0">
              <a:latin typeface="Georgia"/>
              <a:cs typeface="Georgia"/>
            </a:endParaRPr>
          </a:p>
          <a:p>
            <a:r>
              <a:rPr lang="en-US" dirty="0" smtClean="0">
                <a:latin typeface="ITC Officina Sans Book"/>
                <a:cs typeface="ITC Officina Sans Book"/>
              </a:rPr>
              <a:t>Retention of copyright</a:t>
            </a:r>
          </a:p>
          <a:p>
            <a:r>
              <a:rPr lang="en-US" dirty="0" smtClean="0">
                <a:latin typeface="ITC Officina Sans Book"/>
                <a:cs typeface="ITC Officina Sans Book"/>
              </a:rPr>
              <a:t>Increased citation rates</a:t>
            </a:r>
          </a:p>
          <a:p>
            <a:r>
              <a:rPr lang="en-US" dirty="0" smtClean="0">
                <a:latin typeface="ITC Officina Sans Book"/>
                <a:cs typeface="ITC Officina Sans Book"/>
              </a:rPr>
              <a:t>Google search optimization</a:t>
            </a:r>
          </a:p>
          <a:p>
            <a:r>
              <a:rPr lang="en-US" dirty="0" smtClean="0">
                <a:latin typeface="ITC Officina Sans Book"/>
                <a:cs typeface="ITC Officina Sans Book"/>
              </a:rPr>
              <a:t>Perpetual access &amp; preservation</a:t>
            </a:r>
          </a:p>
          <a:p>
            <a:r>
              <a:rPr lang="en-US" dirty="0" smtClean="0">
                <a:latin typeface="ITC Officina Sans Book"/>
                <a:cs typeface="ITC Officina Sans Book"/>
              </a:rPr>
              <a:t>Comprehensive usage data</a:t>
            </a:r>
          </a:p>
          <a:p>
            <a:r>
              <a:rPr lang="en-US" dirty="0" smtClean="0">
                <a:latin typeface="ITC Officina Sans Book"/>
                <a:cs typeface="ITC Officina Sans Book"/>
              </a:rPr>
              <a:t>Free setup, training &amp; support</a:t>
            </a:r>
          </a:p>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15</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Digital Commons supports the Open Archives Initiative Protocol for Metadata Harvesting (OAI-PMH) 2.0</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16</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17</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18</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So, you need</a:t>
            </a:r>
            <a:r>
              <a:rPr lang="en-US" baseline="0" dirty="0" smtClean="0">
                <a:latin typeface="Georgia"/>
                <a:cs typeface="Georgia"/>
              </a:rPr>
              <a:t> to identify which of your prior publications (or future publications) are friendly to Green OA .</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19</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t>OA Repos</a:t>
            </a:r>
          </a:p>
          <a:p>
            <a:r>
              <a:rPr lang="en-US" dirty="0" smtClean="0"/>
              <a:t>The number of repositories have grown</a:t>
            </a:r>
            <a:r>
              <a:rPr lang="en-US" baseline="0" dirty="0" smtClean="0"/>
              <a:t> tremendously </a:t>
            </a:r>
            <a:r>
              <a:rPr lang="en-US" dirty="0" smtClean="0"/>
              <a:t>since 2005, from 400 to just over</a:t>
            </a:r>
            <a:r>
              <a:rPr lang="en-US" baseline="0" dirty="0" smtClean="0"/>
              <a:t> 2200 </a:t>
            </a:r>
            <a:r>
              <a:rPr lang="en-US" dirty="0" smtClean="0"/>
              <a:t>today. These 2200 repositories are collectively contributing an average of over 14,000 open access items per day.</a:t>
            </a:r>
          </a:p>
          <a:p>
            <a:endParaRPr lang="en-US" dirty="0" smtClean="0"/>
          </a:p>
          <a:p>
            <a:r>
              <a:rPr lang="en-US" dirty="0" smtClean="0"/>
              <a:t>8300 OA Journals to date, in 2005 there were 1503 OA</a:t>
            </a:r>
            <a:r>
              <a:rPr lang="en-US" baseline="0" dirty="0" smtClean="0"/>
              <a:t> journals .. In the last month the DOAJ added on average 3 journals every day</a:t>
            </a:r>
            <a:endParaRPr lang="en-US" dirty="0" smtClean="0"/>
          </a:p>
          <a:p>
            <a:endParaRPr lang="en-US" dirty="0" smtClean="0"/>
          </a:p>
          <a:p>
            <a:r>
              <a:rPr lang="en-US" dirty="0" err="1" smtClean="0"/>
              <a:t>PLoS</a:t>
            </a:r>
            <a:r>
              <a:rPr lang="en-US" dirty="0" smtClean="0"/>
              <a:t> ONE is the largest journal in the world, publishing almost</a:t>
            </a:r>
            <a:r>
              <a:rPr lang="en-US" baseline="0" dirty="0" smtClean="0"/>
              <a:t> 14,000 articles in 2011 (turnaround time of 9 days)</a:t>
            </a:r>
            <a:endParaRPr lang="en-US" dirty="0" smtClean="0"/>
          </a:p>
          <a:p>
            <a:endParaRPr lang="en-US" dirty="0" smtClean="0"/>
          </a:p>
          <a:p>
            <a:r>
              <a:rPr lang="en-US" dirty="0" smtClean="0"/>
              <a:t>OA Mandates</a:t>
            </a:r>
          </a:p>
          <a:p>
            <a:r>
              <a:rPr lang="en-US" dirty="0" smtClean="0"/>
              <a:t>As of October 2012, there are more than 347 open access mandates adopted by institutions worldwide. 55 of these mandates have been adopted in 2011, another 38 in 2012.</a:t>
            </a:r>
          </a:p>
          <a:p>
            <a:endParaRPr lang="en-US" dirty="0" smtClean="0"/>
          </a:p>
          <a:p>
            <a:r>
              <a:rPr lang="en-US" dirty="0" smtClean="0"/>
              <a:t>Quicker</a:t>
            </a:r>
            <a:r>
              <a:rPr lang="en-US" baseline="0" dirty="0" smtClean="0"/>
              <a:t> turnaround times, quicker dissemination of information, easier exchange, hopefully an increase in the production of new knowledge and ideas</a:t>
            </a:r>
            <a:endParaRPr lang="en-US" dirty="0"/>
          </a:p>
        </p:txBody>
      </p:sp>
      <p:sp>
        <p:nvSpPr>
          <p:cNvPr id="4" name="Slide Number Placeholder 3"/>
          <p:cNvSpPr>
            <a:spLocks noGrp="1"/>
          </p:cNvSpPr>
          <p:nvPr>
            <p:ph type="sldNum" sz="quarter" idx="10"/>
          </p:nvPr>
        </p:nvSpPr>
        <p:spPr/>
        <p:txBody>
          <a:bodyPr/>
          <a:lstStyle/>
          <a:p>
            <a:fld id="{9F28C09F-406B-4CE6-82F7-6950034D6986}" type="slidenum">
              <a:rPr lang="en-US" smtClean="0"/>
              <a:pPr/>
              <a:t>2</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20</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Peter </a:t>
            </a:r>
            <a:r>
              <a:rPr lang="en-US" dirty="0" err="1" smtClean="0">
                <a:latin typeface="Georgia"/>
                <a:cs typeface="Georgia"/>
              </a:rPr>
              <a:t>Suber</a:t>
            </a:r>
            <a:r>
              <a:rPr lang="en-US" dirty="0" smtClean="0">
                <a:latin typeface="Georgia"/>
                <a:cs typeface="Georgia"/>
              </a:rPr>
              <a:t>,</a:t>
            </a:r>
            <a:r>
              <a:rPr lang="en-US" baseline="0" dirty="0" smtClean="0">
                <a:latin typeface="Georgia"/>
                <a:cs typeface="Georgia"/>
              </a:rPr>
              <a:t> Director of the Harvard Open Access Project and senior researcher at SPARC.  His book, </a:t>
            </a:r>
            <a:r>
              <a:rPr lang="en-US" i="1" baseline="0" dirty="0" smtClean="0">
                <a:latin typeface="Georgia"/>
                <a:cs typeface="Georgia"/>
              </a:rPr>
              <a:t>Open Access</a:t>
            </a:r>
            <a:r>
              <a:rPr lang="en-US" i="0" baseline="0" dirty="0" smtClean="0">
                <a:latin typeface="Georgia"/>
                <a:cs typeface="Georgia"/>
              </a:rPr>
              <a:t>, came out this summer from MIT Press and becomes fully OA in June of next year.</a:t>
            </a:r>
          </a:p>
          <a:p>
            <a:endParaRPr lang="en-US" i="0" baseline="0" dirty="0" smtClean="0">
              <a:latin typeface="Georgia"/>
              <a:cs typeface="Georgia"/>
            </a:endParaRPr>
          </a:p>
          <a:p>
            <a:r>
              <a:rPr lang="en-US" dirty="0" smtClean="0">
                <a:latin typeface="Georgia"/>
                <a:cs typeface="Georgia"/>
              </a:rPr>
              <a:t>OASIS,</a:t>
            </a:r>
            <a:r>
              <a:rPr lang="en-US" baseline="0" dirty="0" smtClean="0">
                <a:latin typeface="Georgia"/>
                <a:cs typeface="Georgia"/>
              </a:rPr>
              <a:t> spearheaded by two pioneers in Open Access issues; Among other goals:</a:t>
            </a:r>
          </a:p>
          <a:p>
            <a:r>
              <a:rPr lang="en-US" baseline="0" dirty="0" smtClean="0">
                <a:latin typeface="Georgia"/>
                <a:cs typeface="Georgia"/>
              </a:rPr>
              <a:t>“OA and associated issues move fast, and data and information on Open Access quickly become out of date. It will be a major responsibility of this service to keep information updated and relevant to current developments”</a:t>
            </a:r>
          </a:p>
          <a:p>
            <a:endParaRPr lang="en-US" baseline="0" dirty="0" smtClean="0">
              <a:latin typeface="Georgia"/>
              <a:cs typeface="Georgia"/>
            </a:endParaRPr>
          </a:p>
          <a:p>
            <a:r>
              <a:rPr lang="en-US" baseline="0" dirty="0" smtClean="0">
                <a:latin typeface="Georgia"/>
                <a:cs typeface="Georgia"/>
              </a:rPr>
              <a:t>SPARC, a leader for over 15 years, works in education and advocacy to address the crisis in scholarly communication / publishing</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21</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set of laws designed to give creators a package of rights over their original works of authorship</a:t>
            </a:r>
          </a:p>
          <a:p>
            <a:endParaRPr lang="en-US" dirty="0" smtClean="0"/>
          </a:p>
          <a:p>
            <a:pPr lvl="1"/>
            <a:r>
              <a:rPr lang="en-US" dirty="0" smtClean="0"/>
              <a:t>Create a derivative work or translations</a:t>
            </a:r>
          </a:p>
          <a:p>
            <a:pPr lvl="1"/>
            <a:r>
              <a:rPr lang="en-US" dirty="0" smtClean="0"/>
              <a:t>Reproduce the work in copies</a:t>
            </a:r>
          </a:p>
          <a:p>
            <a:pPr lvl="1"/>
            <a:r>
              <a:rPr lang="en-US" dirty="0" smtClean="0"/>
              <a:t>Distribute copies</a:t>
            </a:r>
          </a:p>
          <a:p>
            <a:pPr lvl="1"/>
            <a:r>
              <a:rPr lang="en-US" dirty="0" smtClean="0"/>
              <a:t>Perform or display publically and digitally</a:t>
            </a:r>
          </a:p>
          <a:p>
            <a:pPr lvl="1"/>
            <a:r>
              <a:rPr lang="en-US" dirty="0" smtClean="0"/>
              <a:t>Authorize others to exercise any of these rights</a:t>
            </a:r>
          </a:p>
          <a:p>
            <a:endParaRPr lang="en-US" dirty="0" smtClean="0">
              <a:latin typeface="ITC Officina Sans Book"/>
              <a:cs typeface="ITC Officina Sans Book"/>
            </a:endParaRPr>
          </a:p>
          <a:p>
            <a:r>
              <a:rPr lang="en-US" dirty="0" smtClean="0"/>
              <a:t>Copyrights can be bought, sold, willed to others, or given away.</a:t>
            </a:r>
          </a:p>
          <a:p>
            <a:endParaRPr lang="en-US" sz="800" dirty="0" smtClean="0"/>
          </a:p>
          <a:p>
            <a:r>
              <a:rPr lang="en-US" dirty="0" smtClean="0"/>
              <a:t>A transfer of the copyright or an exclusive grant or license to use the work is a transaction that must be conveyed in writing.</a:t>
            </a:r>
          </a:p>
          <a:p>
            <a:endParaRPr lang="en-US" dirty="0" smtClean="0"/>
          </a:p>
          <a:p>
            <a:r>
              <a:rPr lang="en-US" dirty="0" smtClean="0"/>
              <a:t>OA publishing approaches copyright issues under the same two approaches as TA publishing:</a:t>
            </a:r>
          </a:p>
          <a:p>
            <a:pPr lvl="1"/>
            <a:endParaRPr lang="en-US" sz="1300" dirty="0" smtClean="0"/>
          </a:p>
          <a:p>
            <a:pPr lvl="1"/>
            <a:r>
              <a:rPr lang="en-US" dirty="0" smtClean="0"/>
              <a:t>Public domain</a:t>
            </a:r>
          </a:p>
          <a:p>
            <a:pPr lvl="1"/>
            <a:endParaRPr lang="en-US" sz="1300" dirty="0" smtClean="0"/>
          </a:p>
          <a:p>
            <a:pPr lvl="1"/>
            <a:r>
              <a:rPr lang="en-US" dirty="0" smtClean="0"/>
              <a:t>Permission of the </a:t>
            </a:r>
            <a:r>
              <a:rPr lang="en-US" dirty="0" err="1" smtClean="0"/>
              <a:t>rightsholder</a:t>
            </a:r>
            <a:endParaRPr lang="en-US" dirty="0" smtClean="0"/>
          </a:p>
          <a:p>
            <a:endParaRPr lang="en-US" dirty="0" smtClean="0">
              <a:latin typeface="ITC Officina Sans Book"/>
              <a:cs typeface="ITC Officina Sans Book"/>
            </a:endParaRPr>
          </a:p>
          <a:p>
            <a:r>
              <a:rPr lang="en-US" dirty="0" smtClean="0">
                <a:latin typeface="ITC Officina Sans Book"/>
                <a:cs typeface="ITC Officina Sans Book"/>
              </a:rPr>
              <a:t>In </a:t>
            </a:r>
            <a:r>
              <a:rPr lang="en-US" dirty="0" smtClean="0">
                <a:latin typeface="ITC Officina Sans Book"/>
                <a:cs typeface="ITC Officina Sans Book"/>
              </a:rPr>
              <a:t>cases where OA permissions aren’t explicit in the publishing contract</a:t>
            </a:r>
          </a:p>
          <a:p>
            <a:endParaRPr lang="en-US" dirty="0" smtClean="0">
              <a:latin typeface="ITC Officina Sans Book"/>
              <a:cs typeface="ITC Officina Sans Book"/>
            </a:endParaRPr>
          </a:p>
          <a:p>
            <a:r>
              <a:rPr lang="en-US" b="1" dirty="0" smtClean="0">
                <a:latin typeface="ITC Officina Sans Book"/>
                <a:cs typeface="ITC Officina Sans Book"/>
              </a:rPr>
              <a:t>Delayed </a:t>
            </a:r>
            <a:r>
              <a:rPr lang="en-US" dirty="0" smtClean="0">
                <a:latin typeface="ITC Officina Sans Book"/>
                <a:cs typeface="ITC Officina Sans Book"/>
              </a:rPr>
              <a:t>(ASA, </a:t>
            </a:r>
            <a:r>
              <a:rPr lang="en-US" dirty="0" err="1" smtClean="0">
                <a:latin typeface="ITC Officina Sans Book"/>
                <a:cs typeface="ITC Officina Sans Book"/>
              </a:rPr>
              <a:t>ie</a:t>
            </a:r>
            <a:r>
              <a:rPr lang="en-US" dirty="0" smtClean="0">
                <a:latin typeface="ITC Officina Sans Book"/>
                <a:cs typeface="ITC Officina Sans Book"/>
              </a:rPr>
              <a:t>.)</a:t>
            </a:r>
          </a:p>
          <a:p>
            <a:pPr lvl="1"/>
            <a:r>
              <a:rPr lang="en-US" dirty="0" smtClean="0">
                <a:latin typeface="ITC Officina Sans Book"/>
                <a:cs typeface="ITC Officina Sans Book"/>
              </a:rPr>
              <a:t>Freely accessible versions</a:t>
            </a:r>
          </a:p>
          <a:p>
            <a:pPr lvl="2"/>
            <a:r>
              <a:rPr lang="en-US" dirty="0" smtClean="0">
                <a:latin typeface="ITC Officina Sans Book"/>
                <a:cs typeface="ITC Officina Sans Book"/>
              </a:rPr>
              <a:t>Author Version posted immediately</a:t>
            </a:r>
          </a:p>
          <a:p>
            <a:pPr lvl="2"/>
            <a:r>
              <a:rPr lang="en-US" dirty="0" smtClean="0">
                <a:latin typeface="ITC Officina Sans Book"/>
                <a:cs typeface="ITC Officina Sans Book"/>
              </a:rPr>
              <a:t>Publisher Version posted 6 months after publication</a:t>
            </a:r>
          </a:p>
          <a:p>
            <a:pPr lvl="2"/>
            <a:endParaRPr lang="en-US" dirty="0" smtClean="0">
              <a:latin typeface="ITC Officina Sans Book"/>
              <a:cs typeface="ITC Officina Sans Book"/>
            </a:endParaRPr>
          </a:p>
          <a:p>
            <a:r>
              <a:rPr lang="en-US" b="1" dirty="0" smtClean="0">
                <a:latin typeface="ITC Officina Sans Book"/>
                <a:cs typeface="ITC Officina Sans Book"/>
              </a:rPr>
              <a:t>Immediate</a:t>
            </a:r>
          </a:p>
          <a:p>
            <a:pPr lvl="1"/>
            <a:r>
              <a:rPr lang="en-US" dirty="0" smtClean="0">
                <a:latin typeface="ITC Officina Sans Book"/>
                <a:cs typeface="ITC Officina Sans Book"/>
              </a:rPr>
              <a:t>Publisher version freely accessible upon publication</a:t>
            </a:r>
          </a:p>
          <a:p>
            <a:pPr lvl="1"/>
            <a:endParaRPr lang="en-US" dirty="0" smtClean="0">
              <a:latin typeface="ITC Officina Sans Book"/>
              <a:cs typeface="ITC Officina Sans Book"/>
            </a:endParaRPr>
          </a:p>
          <a:p>
            <a:r>
              <a:rPr lang="en-US" dirty="0" smtClean="0">
                <a:latin typeface="ITC Officina Sans Book"/>
                <a:cs typeface="ITC Officina Sans Book"/>
              </a:rPr>
              <a:t>	MIT uses this for Faculty Open Access Mandate compliance</a:t>
            </a:r>
          </a:p>
          <a:p>
            <a:endParaRPr lang="en-US" dirty="0" smtClean="0">
              <a:latin typeface="Georgia"/>
              <a:cs typeface="Georgia"/>
            </a:endParaRPr>
          </a:p>
          <a:p>
            <a:r>
              <a:rPr lang="en-US" b="1" dirty="0" smtClean="0">
                <a:latin typeface="ITC Officina Sans Book"/>
                <a:cs typeface="ITC Officina Sans Book"/>
              </a:rPr>
              <a:t>Access/Re-Use</a:t>
            </a:r>
          </a:p>
          <a:p>
            <a:pPr lvl="1"/>
            <a:r>
              <a:rPr lang="en-US" dirty="0" smtClean="0">
                <a:latin typeface="ITC Officina Sans Book"/>
                <a:cs typeface="ITC Officina Sans Book"/>
              </a:rPr>
              <a:t>Publisher version freely accessible upon publication</a:t>
            </a:r>
          </a:p>
          <a:p>
            <a:pPr lvl="1"/>
            <a:endParaRPr lang="en-US" dirty="0" smtClean="0">
              <a:latin typeface="ITC Officina Sans Book"/>
              <a:cs typeface="ITC Officina Sans Book"/>
            </a:endParaRPr>
          </a:p>
          <a:p>
            <a:pPr lvl="1"/>
            <a:r>
              <a:rPr lang="en-US" dirty="0" smtClean="0">
                <a:latin typeface="ITC Officina Sans Book"/>
                <a:cs typeface="ITC Officina Sans Book"/>
              </a:rPr>
              <a:t>Gives work a Creative Commons license, sharing your distribution rights. Public can also re-use/post so long as you are:</a:t>
            </a:r>
          </a:p>
          <a:p>
            <a:pPr lvl="2"/>
            <a:r>
              <a:rPr lang="en-US" dirty="0" smtClean="0">
                <a:latin typeface="ITC Officina Sans Book"/>
                <a:cs typeface="ITC Officina Sans Book"/>
              </a:rPr>
              <a:t>Given credit as author</a:t>
            </a:r>
          </a:p>
          <a:p>
            <a:pPr lvl="2"/>
            <a:r>
              <a:rPr lang="en-US" dirty="0" smtClean="0">
                <a:latin typeface="ITC Officina Sans Book"/>
                <a:cs typeface="ITC Officina Sans Book"/>
              </a:rPr>
              <a:t>Reader’s use is non-commercial</a:t>
            </a:r>
          </a:p>
          <a:p>
            <a:endParaRPr lang="en-US" b="1" dirty="0" smtClean="0">
              <a:latin typeface="Georgia"/>
              <a:cs typeface="Georgia"/>
            </a:endParaRPr>
          </a:p>
          <a:p>
            <a:r>
              <a:rPr lang="en-US" b="1" dirty="0" smtClean="0">
                <a:latin typeface="Georgia"/>
                <a:cs typeface="Georgia"/>
              </a:rPr>
              <a:t>We have an addendum generator</a:t>
            </a:r>
            <a:r>
              <a:rPr lang="en-US" b="1" baseline="0" dirty="0" smtClean="0">
                <a:latin typeface="Georgia"/>
                <a:cs typeface="Georgia"/>
              </a:rPr>
              <a:t> at </a:t>
            </a:r>
            <a:r>
              <a:rPr lang="en-US" b="1" baseline="0" dirty="0" err="1" smtClean="0">
                <a:latin typeface="Georgia"/>
                <a:cs typeface="Georgia"/>
              </a:rPr>
              <a:t>LibGuide</a:t>
            </a:r>
            <a:endParaRPr lang="en-US" b="1"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22</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23</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Do It Yourself</a:t>
            </a:r>
          </a:p>
        </p:txBody>
      </p:sp>
      <p:sp>
        <p:nvSpPr>
          <p:cNvPr id="4" name="Slide Number Placeholder 3"/>
          <p:cNvSpPr>
            <a:spLocks noGrp="1"/>
          </p:cNvSpPr>
          <p:nvPr>
            <p:ph type="sldNum" sz="quarter" idx="10"/>
          </p:nvPr>
        </p:nvSpPr>
        <p:spPr/>
        <p:txBody>
          <a:bodyPr/>
          <a:lstStyle/>
          <a:p>
            <a:fld id="{9F28C09F-406B-4CE6-82F7-6950034D6986}" type="slidenum">
              <a:rPr lang="en-US" smtClean="0"/>
              <a:pPr/>
              <a:t>24</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Do</a:t>
            </a:r>
            <a:r>
              <a:rPr lang="en-US" baseline="0" dirty="0" smtClean="0">
                <a:latin typeface="Georgia"/>
                <a:cs typeface="Georgia"/>
              </a:rPr>
              <a:t> It For Me</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25</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26</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ea typeface="+mn-ea"/>
                <a:cs typeface="+mn-cs"/>
              </a:rPr>
              <a:t>The analysis, by information scientist Mikael </a:t>
            </a:r>
            <a:r>
              <a:rPr lang="en-US" sz="1200" kern="1200" baseline="0" dirty="0" err="1" smtClean="0">
                <a:solidFill>
                  <a:schemeClr val="tx1"/>
                </a:solidFill>
                <a:effectLst/>
                <a:ea typeface="+mn-ea"/>
                <a:cs typeface="+mn-cs"/>
              </a:rPr>
              <a:t>Laakso</a:t>
            </a:r>
            <a:r>
              <a:rPr lang="en-US" sz="1200" kern="1200" baseline="0" dirty="0" smtClean="0">
                <a:solidFill>
                  <a:schemeClr val="tx1"/>
                </a:solidFill>
                <a:effectLst/>
                <a:ea typeface="+mn-ea"/>
                <a:cs typeface="+mn-cs"/>
              </a:rPr>
              <a:t> of the </a:t>
            </a:r>
            <a:r>
              <a:rPr lang="en-US" sz="1200" kern="1200" baseline="0" dirty="0" err="1" smtClean="0">
                <a:solidFill>
                  <a:schemeClr val="tx1"/>
                </a:solidFill>
                <a:effectLst/>
                <a:ea typeface="+mn-ea"/>
                <a:cs typeface="+mn-cs"/>
              </a:rPr>
              <a:t>Hanken</a:t>
            </a:r>
            <a:r>
              <a:rPr lang="en-US" sz="1200" kern="1200" baseline="0" dirty="0" smtClean="0">
                <a:solidFill>
                  <a:schemeClr val="tx1"/>
                </a:solidFill>
                <a:effectLst/>
                <a:ea typeface="+mn-ea"/>
                <a:cs typeface="+mn-cs"/>
              </a:rPr>
              <a:t> School of Economics in Helsinki and his colleagues, also found that the number of fully open-access journals is growing at around 15% every year as new journals are founded and subscription journals switch to the open-access model (see 'Opening up'). By contrast, subscription journals are growing at about 3.5%. "Most indicators suggest growth is not slowing," says </a:t>
            </a:r>
            <a:r>
              <a:rPr lang="en-US" sz="1200" kern="1200" baseline="0" dirty="0" err="1" smtClean="0">
                <a:solidFill>
                  <a:schemeClr val="tx1"/>
                </a:solidFill>
                <a:effectLst/>
                <a:ea typeface="+mn-ea"/>
                <a:cs typeface="+mn-cs"/>
              </a:rPr>
              <a:t>Laakso</a:t>
            </a:r>
            <a:r>
              <a:rPr lang="en-US" sz="1200" kern="1200" baseline="0" dirty="0" smtClean="0">
                <a:solidFill>
                  <a:schemeClr val="tx1"/>
                </a:solidFill>
                <a:effectLst/>
                <a:ea typeface="+mn-ea"/>
                <a:cs typeface="+mn-cs"/>
              </a:rPr>
              <a:t>. "The open-access publishing model has proven itself to work.”</a:t>
            </a:r>
          </a:p>
          <a:p>
            <a:endParaRPr lang="en-US" dirty="0" smtClean="0">
              <a:latin typeface="Georgia"/>
              <a:cs typeface="Georgia"/>
            </a:endParaRPr>
          </a:p>
          <a:p>
            <a:r>
              <a:rPr lang="en-US" dirty="0" smtClean="0">
                <a:latin typeface="Georgia"/>
                <a:cs typeface="Georgia"/>
              </a:rPr>
              <a:t>OA Mandates are adopted by diverse institutions as the Welcome Trust, the World Bank,</a:t>
            </a:r>
            <a:r>
              <a:rPr lang="en-US" baseline="0" dirty="0" smtClean="0">
                <a:latin typeface="Georgia"/>
                <a:cs typeface="Georgia"/>
              </a:rPr>
              <a:t> Harvard, MIT, Brandeis, Emory, Princeton, Columbia, Cornell, U Penn, Duke, famously the NIH</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3</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latin typeface="Georgia"/>
                <a:cs typeface="Georgia"/>
              </a:rPr>
              <a:t>OA</a:t>
            </a:r>
            <a:r>
              <a:rPr lang="en-US" baseline="0" dirty="0" smtClean="0">
                <a:latin typeface="Georgia"/>
                <a:cs typeface="Georgia"/>
              </a:rPr>
              <a:t> removes price barriers and permission barriers</a:t>
            </a:r>
          </a:p>
          <a:p>
            <a:endParaRPr lang="en-US" baseline="0" dirty="0" smtClean="0">
              <a:latin typeface="Georgia"/>
              <a:cs typeface="Georgia"/>
            </a:endParaRPr>
          </a:p>
          <a:p>
            <a:r>
              <a:rPr lang="en-US" baseline="0" dirty="0" smtClean="0">
                <a:latin typeface="Georgia"/>
                <a:cs typeface="Georgia"/>
              </a:rPr>
              <a:t>10 years ago: Budapest-Bethesda-Berlin</a:t>
            </a:r>
          </a:p>
          <a:p>
            <a:endParaRPr lang="en-US" baseline="0" dirty="0" smtClean="0">
              <a:latin typeface="Georgia"/>
              <a:cs typeface="Georgia"/>
            </a:endParaRPr>
          </a:p>
          <a:p>
            <a:r>
              <a:rPr lang="en-US" baseline="0" dirty="0" smtClean="0">
                <a:latin typeface="Georgia"/>
                <a:cs typeface="Georgia"/>
              </a:rPr>
              <a:t>“The best-known part of the BBB definition is </a:t>
            </a:r>
            <a:r>
              <a:rPr lang="en-US" b="1" baseline="0" dirty="0" smtClean="0">
                <a:latin typeface="Georgia"/>
                <a:cs typeface="Georgia"/>
              </a:rPr>
              <a:t>that OA content must be free of charge for all users with an internet connection</a:t>
            </a:r>
            <a:r>
              <a:rPr lang="en-US" baseline="0" dirty="0" smtClean="0">
                <a:latin typeface="Georgia"/>
                <a:cs typeface="Georgia"/>
              </a:rPr>
              <a:t>.  However, the BBB definition doesn't stop at free online access.  It adds an extra dimension that isn't as easy to describe, and consequently is often dropped or obscured.  </a:t>
            </a:r>
            <a:r>
              <a:rPr lang="en-US" b="1" baseline="0" dirty="0" smtClean="0">
                <a:latin typeface="Georgia"/>
                <a:cs typeface="Georgia"/>
              </a:rPr>
              <a:t>This extra dimension gives users permission for all legitimate scholarly uses.  It removes what I've called permission barriers, as opposed to price barrie</a:t>
            </a:r>
            <a:r>
              <a:rPr lang="en-US" baseline="0" dirty="0" smtClean="0">
                <a:latin typeface="Georgia"/>
                <a:cs typeface="Georgia"/>
              </a:rPr>
              <a:t>rs.  The Budapest statement puts the extra dimension this way:  </a:t>
            </a:r>
          </a:p>
          <a:p>
            <a:endParaRPr lang="en-US" baseline="0" dirty="0" smtClean="0">
              <a:latin typeface="Georgia"/>
              <a:cs typeface="Georgia"/>
            </a:endParaRPr>
          </a:p>
          <a:p>
            <a:r>
              <a:rPr lang="en-US" baseline="0" dirty="0" smtClean="0">
                <a:latin typeface="Georgia"/>
                <a:cs typeface="Georgia"/>
              </a:rPr>
              <a:t>By "open access" to this literature, we mean its free availability on the public internet, permitting any users to read, download, copy, distribute, print, search, or link to the full texts of these articles, crawl them for indexing, pass them as data to software, or use them for any other lawful purpose, without financial, legal, or technical barriers other than those inseparable from gaining access to the internet itself. The only constraint on reproduction and distribution, and the only role for copyright in this domain, should be to give authors control over the integrity of their work and the right to be properly acknowledged and cited.</a:t>
            </a:r>
          </a:p>
          <a:p>
            <a:endParaRPr lang="en-US" baseline="0" dirty="0" smtClean="0">
              <a:latin typeface="Georgia"/>
              <a:cs typeface="Georgia"/>
            </a:endParaRPr>
          </a:p>
          <a:p>
            <a:r>
              <a:rPr lang="en-US" baseline="0" dirty="0" smtClean="0">
                <a:latin typeface="Georgia"/>
                <a:cs typeface="Georgia"/>
              </a:rPr>
              <a:t>The Bethesda and Berlin statements put it this way:  For a work to be OA, the copyright holder must consent in advance to let users "</a:t>
            </a:r>
            <a:r>
              <a:rPr lang="en-US" b="1" baseline="0" dirty="0" smtClean="0">
                <a:latin typeface="Georgia"/>
                <a:cs typeface="Georgia"/>
              </a:rPr>
              <a:t>copy</a:t>
            </a:r>
            <a:r>
              <a:rPr lang="en-US" baseline="0" dirty="0" smtClean="0">
                <a:latin typeface="Georgia"/>
                <a:cs typeface="Georgia"/>
              </a:rPr>
              <a:t>, use, </a:t>
            </a:r>
            <a:r>
              <a:rPr lang="en-US" b="1" baseline="0" dirty="0" smtClean="0">
                <a:latin typeface="Georgia"/>
                <a:cs typeface="Georgia"/>
              </a:rPr>
              <a:t>distribute</a:t>
            </a:r>
            <a:r>
              <a:rPr lang="en-US" baseline="0" dirty="0" smtClean="0">
                <a:latin typeface="Georgia"/>
                <a:cs typeface="Georgia"/>
              </a:rPr>
              <a:t>, transmit and display the work publicly and to make and distribute derivative works, in any digital medium for any responsible purpose, subject to proper attribution of authorship".  </a:t>
            </a:r>
          </a:p>
          <a:p>
            <a:endParaRPr lang="en-US" baseline="0" dirty="0" smtClean="0">
              <a:latin typeface="Georgia"/>
              <a:cs typeface="Georgia"/>
            </a:endParaRPr>
          </a:p>
          <a:p>
            <a:r>
              <a:rPr lang="en-US" baseline="0" dirty="0" smtClean="0">
                <a:latin typeface="Georgia"/>
                <a:cs typeface="Georgia"/>
              </a:rPr>
              <a:t>All three tributaries of the mainstream BBB definition agree that OA removes both price and permission barriers.  Free online access isn't enough.  "Fair use" ("fair dealing" in the UK) isn't enough.”</a:t>
            </a:r>
          </a:p>
          <a:p>
            <a:endParaRPr lang="en-US" baseline="0" dirty="0" smtClean="0">
              <a:latin typeface="Georgia"/>
              <a:cs typeface="Georgia"/>
            </a:endParaRPr>
          </a:p>
          <a:p>
            <a:r>
              <a:rPr lang="en-US" baseline="0" dirty="0" smtClean="0">
                <a:latin typeface="Georgia"/>
                <a:cs typeface="Georgia"/>
              </a:rPr>
              <a:t>BBB requires removing barriers to copying and redistribution.  It doesn't require removing barriers to commercial re-use</a:t>
            </a:r>
          </a:p>
          <a:p>
            <a:endParaRPr lang="en-US" baseline="0" dirty="0" smtClean="0">
              <a:latin typeface="Georgia"/>
              <a:cs typeface="Georgia"/>
            </a:endParaRPr>
          </a:p>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4</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baseline="0" dirty="0" smtClean="0">
                <a:latin typeface="Georgia"/>
                <a:cs typeface="Georgia"/>
              </a:rPr>
              <a:t>Diff between pre- and post- print:</a:t>
            </a:r>
          </a:p>
          <a:p>
            <a:endParaRPr lang="en-US" baseline="0" dirty="0" smtClean="0">
              <a:latin typeface="Georgia"/>
              <a:cs typeface="Georgia"/>
            </a:endParaRPr>
          </a:p>
          <a:p>
            <a:r>
              <a:rPr lang="en-US" baseline="0" dirty="0" smtClean="0">
                <a:latin typeface="Georgia"/>
                <a:cs typeface="Georgia"/>
              </a:rPr>
              <a:t>A preprint is any version prior to peer review and publication, usually the version submitted to a journal.</a:t>
            </a:r>
          </a:p>
          <a:p>
            <a:endParaRPr lang="en-US" baseline="0" dirty="0" smtClean="0">
              <a:latin typeface="Georgia"/>
              <a:cs typeface="Georgia"/>
            </a:endParaRPr>
          </a:p>
          <a:p>
            <a:r>
              <a:rPr lang="en-US" baseline="0" dirty="0" smtClean="0">
                <a:latin typeface="Georgia"/>
                <a:cs typeface="Georgia"/>
              </a:rPr>
              <a:t>A </a:t>
            </a:r>
            <a:r>
              <a:rPr lang="en-US" baseline="0" dirty="0" err="1" smtClean="0">
                <a:latin typeface="Georgia"/>
                <a:cs typeface="Georgia"/>
              </a:rPr>
              <a:t>postprint</a:t>
            </a:r>
            <a:r>
              <a:rPr lang="en-US" baseline="0" dirty="0" smtClean="0">
                <a:latin typeface="Georgia"/>
                <a:cs typeface="Georgia"/>
              </a:rPr>
              <a:t> is any version approved by peer review. Sometimes it's important to distinguish two kinds of </a:t>
            </a:r>
            <a:r>
              <a:rPr lang="en-US" baseline="0" dirty="0" err="1" smtClean="0">
                <a:latin typeface="Georgia"/>
                <a:cs typeface="Georgia"/>
              </a:rPr>
              <a:t>postprint</a:t>
            </a:r>
            <a:r>
              <a:rPr lang="en-US" baseline="0" dirty="0" smtClean="0">
                <a:latin typeface="Georgia"/>
                <a:cs typeface="Georgia"/>
              </a:rPr>
              <a:t>: (a) those that have been peer-reviewed but not copy-edited and (</a:t>
            </a:r>
            <a:r>
              <a:rPr lang="en-US" baseline="0" dirty="0" err="1" smtClean="0">
                <a:latin typeface="Georgia"/>
                <a:cs typeface="Georgia"/>
              </a:rPr>
              <a:t>b</a:t>
            </a:r>
            <a:r>
              <a:rPr lang="en-US" baseline="0" dirty="0" smtClean="0">
                <a:latin typeface="Georgia"/>
                <a:cs typeface="Georgia"/>
              </a:rPr>
              <a:t>) those that have been both peer-reviewed and copy-edited. Some journals give authors permission to deposit the first but the not the second kind in an OA repository.</a:t>
            </a: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5</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LAWRENCE:</a:t>
            </a:r>
          </a:p>
          <a:p>
            <a:endParaRPr lang="en-US" dirty="0" smtClean="0">
              <a:latin typeface="Georgia"/>
              <a:cs typeface="Georgia"/>
            </a:endParaRPr>
          </a:p>
          <a:p>
            <a:r>
              <a:rPr lang="en-US" dirty="0" smtClean="0">
                <a:latin typeface="Georgia"/>
                <a:cs typeface="Georgia"/>
              </a:rPr>
              <a:t>120,000 peer-reviewed conference articles, found a mean citation increase to</a:t>
            </a:r>
            <a:r>
              <a:rPr lang="en-US" baseline="0" dirty="0" smtClean="0">
                <a:latin typeface="Georgia"/>
                <a:cs typeface="Georgia"/>
              </a:rPr>
              <a:t> OA articles of 157%.</a:t>
            </a:r>
          </a:p>
          <a:p>
            <a:endParaRPr lang="en-US" baseline="0" dirty="0" smtClean="0">
              <a:latin typeface="Georgia"/>
              <a:cs typeface="Georgia"/>
            </a:endParaRPr>
          </a:p>
          <a:p>
            <a:r>
              <a:rPr lang="en-US" baseline="0" dirty="0" smtClean="0">
                <a:latin typeface="Georgia"/>
                <a:cs typeface="Georgia"/>
              </a:rPr>
              <a:t>NORRIS:</a:t>
            </a:r>
          </a:p>
          <a:p>
            <a:endParaRPr lang="en-US" baseline="0" dirty="0" smtClean="0">
              <a:latin typeface="Georgia"/>
              <a:cs typeface="Georgia"/>
            </a:endParaRPr>
          </a:p>
          <a:p>
            <a:r>
              <a:rPr lang="en-US" baseline="0" dirty="0" smtClean="0">
                <a:latin typeface="Georgia"/>
                <a:cs typeface="Georgia"/>
              </a:rPr>
              <a:t>4633 articles: OA mean citation count: 9.04; TA: 5.76</a:t>
            </a:r>
            <a:endParaRPr lang="en-US" dirty="0" smtClean="0">
              <a:latin typeface="Georgia"/>
              <a:cs typeface="Georgia"/>
            </a:endParaRPr>
          </a:p>
          <a:p>
            <a:endParaRPr lang="en-US" dirty="0" smtClean="0">
              <a:latin typeface="Georgia"/>
              <a:cs typeface="Georgia"/>
            </a:endParaRPr>
          </a:p>
          <a:p>
            <a:r>
              <a:rPr lang="en-US" dirty="0" smtClean="0">
                <a:latin typeface="Georgia"/>
                <a:cs typeface="Georgia"/>
              </a:rPr>
              <a:t>GARGOURI</a:t>
            </a:r>
          </a:p>
          <a:p>
            <a:r>
              <a:rPr lang="en-US" dirty="0" smtClean="0">
                <a:latin typeface="Georgia"/>
                <a:cs typeface="Georgia"/>
              </a:rPr>
              <a:t>Background: Articles whose authors have supplemented subscription-based access to the publisher’s version by self-archiving their own final draft are</a:t>
            </a:r>
            <a:r>
              <a:rPr lang="en-US" baseline="0" dirty="0" smtClean="0">
                <a:latin typeface="Georgia"/>
                <a:cs typeface="Georgia"/>
              </a:rPr>
              <a:t> cited significantly more than articles in the same journal and year that have not been made OA (the “OA Advantage”). Could be that authors make higher quality articles OA (‘self-selection bias’)</a:t>
            </a:r>
            <a:endParaRPr lang="en-US" dirty="0" smtClean="0">
              <a:latin typeface="Georgia"/>
              <a:cs typeface="Georgia"/>
            </a:endParaRPr>
          </a:p>
          <a:p>
            <a:endParaRPr lang="en-US" dirty="0" smtClean="0">
              <a:latin typeface="Georgia"/>
              <a:cs typeface="Georgia"/>
            </a:endParaRPr>
          </a:p>
          <a:p>
            <a:r>
              <a:rPr lang="en-US" dirty="0" smtClean="0">
                <a:latin typeface="Georgia"/>
                <a:cs typeface="Georgia"/>
              </a:rPr>
              <a:t>Conclusions/Significance:</a:t>
            </a:r>
            <a:r>
              <a:rPr lang="en-US" baseline="0" dirty="0" smtClean="0">
                <a:latin typeface="Georgia"/>
                <a:cs typeface="Georgia"/>
              </a:rPr>
              <a:t> The OA advantage is greater for the more citable articles, not because of a quality bias from authors self-</a:t>
            </a:r>
            <a:r>
              <a:rPr lang="en-US" baseline="0" dirty="0" err="1" smtClean="0">
                <a:latin typeface="Georgia"/>
                <a:cs typeface="Georgia"/>
              </a:rPr>
              <a:t>seleting</a:t>
            </a:r>
            <a:r>
              <a:rPr lang="en-US" baseline="0" dirty="0" smtClean="0">
                <a:latin typeface="Georgia"/>
                <a:cs typeface="Georgia"/>
              </a:rPr>
              <a:t>… but because of a quality advantage from users self selecting what to use and cite, freed by OA from the constraints of selective </a:t>
            </a:r>
            <a:r>
              <a:rPr lang="en-US" baseline="0" dirty="0" err="1" smtClean="0">
                <a:latin typeface="Georgia"/>
                <a:cs typeface="Georgia"/>
              </a:rPr>
              <a:t>accessibi,ity</a:t>
            </a:r>
            <a:r>
              <a:rPr lang="en-US" baseline="0" dirty="0" smtClean="0">
                <a:latin typeface="Georgia"/>
                <a:cs typeface="Georgia"/>
              </a:rPr>
              <a:t>.</a:t>
            </a:r>
          </a:p>
        </p:txBody>
      </p:sp>
      <p:sp>
        <p:nvSpPr>
          <p:cNvPr id="4" name="Slide Number Placeholder 3"/>
          <p:cNvSpPr>
            <a:spLocks noGrp="1"/>
          </p:cNvSpPr>
          <p:nvPr>
            <p:ph type="sldNum" sz="quarter" idx="10"/>
          </p:nvPr>
        </p:nvSpPr>
        <p:spPr/>
        <p:txBody>
          <a:bodyPr/>
          <a:lstStyle/>
          <a:p>
            <a:fld id="{9F28C09F-406B-4CE6-82F7-6950034D6986}" type="slidenum">
              <a:rPr lang="en-US" smtClean="0"/>
              <a:pPr/>
              <a:t>6</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7</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Conducted by Jon </a:t>
            </a:r>
            <a:r>
              <a:rPr lang="en-US" dirty="0" err="1" smtClean="0"/>
              <a:t>McGlone</a:t>
            </a:r>
            <a:r>
              <a:rPr lang="en-US" dirty="0" smtClean="0"/>
              <a:t> and Deborah </a:t>
            </a:r>
            <a:r>
              <a:rPr lang="en-US" dirty="0" err="1" smtClean="0"/>
              <a:t>Charbenneau</a:t>
            </a:r>
            <a:endParaRPr lang="en-US" dirty="0" smtClean="0"/>
          </a:p>
          <a:p>
            <a:endParaRPr lang="en-US" dirty="0" smtClean="0"/>
          </a:p>
          <a:p>
            <a:r>
              <a:rPr lang="en-US" dirty="0" smtClean="0"/>
              <a:t>70% either strongly agree (40%) or agree (30%) they’d deposit published articles to Digital Commons if library provided service.</a:t>
            </a:r>
          </a:p>
          <a:p>
            <a:endParaRPr lang="en-US" dirty="0" smtClean="0"/>
          </a:p>
          <a:p>
            <a:r>
              <a:rPr lang="en-US" dirty="0" smtClean="0"/>
              <a:t>92% strongly agree (59%) or agree (33%) that open access to publicly funded research results is important.</a:t>
            </a:r>
          </a:p>
        </p:txBody>
      </p:sp>
      <p:sp>
        <p:nvSpPr>
          <p:cNvPr id="4" name="Slide Number Placeholder 3"/>
          <p:cNvSpPr>
            <a:spLocks noGrp="1"/>
          </p:cNvSpPr>
          <p:nvPr>
            <p:ph type="sldNum" sz="quarter" idx="10"/>
          </p:nvPr>
        </p:nvSpPr>
        <p:spPr/>
        <p:txBody>
          <a:bodyPr/>
          <a:lstStyle/>
          <a:p>
            <a:fld id="{9F28C09F-406B-4CE6-82F7-6950034D6986}" type="slidenum">
              <a:rPr lang="en-US" smtClean="0"/>
              <a:pPr/>
              <a:t>8</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Disconnect between desire for open access to publications and knowing how to make that happen. </a:t>
            </a:r>
          </a:p>
          <a:p>
            <a:pPr lvl="1"/>
            <a:r>
              <a:rPr lang="en-US" dirty="0" smtClean="0"/>
              <a:t>62% of respondents don’t consider “self-archiving” ability to be important when publishing in a journal (least important factor)</a:t>
            </a:r>
          </a:p>
          <a:p>
            <a:pPr lvl="1"/>
            <a:r>
              <a:rPr lang="en-US" dirty="0" smtClean="0"/>
              <a:t>97% don’t modify publishing agreements</a:t>
            </a:r>
          </a:p>
          <a:p>
            <a:pPr marL="0" indent="0">
              <a:buNone/>
            </a:pPr>
            <a:endParaRPr lang="en-US" dirty="0" smtClean="0"/>
          </a:p>
          <a:p>
            <a:r>
              <a:rPr lang="en-US" dirty="0" smtClean="0"/>
              <a:t>62% didn’t know about WSU’s institutional repository</a:t>
            </a:r>
          </a:p>
          <a:p>
            <a:endParaRPr lang="en-US" dirty="0" smtClean="0"/>
          </a:p>
          <a:p>
            <a:r>
              <a:rPr lang="en-US" dirty="0" smtClean="0"/>
              <a:t>Top Library Services Desired to Assist Publication Activities</a:t>
            </a:r>
          </a:p>
          <a:p>
            <a:pPr lvl="1"/>
            <a:r>
              <a:rPr lang="en-US" dirty="0" smtClean="0"/>
              <a:t>Cost-sharing program to publish in open access journals (61%)</a:t>
            </a:r>
          </a:p>
          <a:p>
            <a:pPr lvl="1"/>
            <a:r>
              <a:rPr lang="en-US" dirty="0" smtClean="0"/>
              <a:t>Online tutorials/help about Digital Commons (54%)</a:t>
            </a:r>
          </a:p>
          <a:p>
            <a:pPr lvl="1"/>
            <a:r>
              <a:rPr lang="en-US" dirty="0" smtClean="0"/>
              <a:t>Self-archiving services for Digital Commons (51%)</a:t>
            </a:r>
          </a:p>
        </p:txBody>
      </p:sp>
      <p:sp>
        <p:nvSpPr>
          <p:cNvPr id="4" name="Slide Number Placeholder 3"/>
          <p:cNvSpPr>
            <a:spLocks noGrp="1"/>
          </p:cNvSpPr>
          <p:nvPr>
            <p:ph type="sldNum" sz="quarter" idx="10"/>
          </p:nvPr>
        </p:nvSpPr>
        <p:spPr/>
        <p:txBody>
          <a:bodyPr/>
          <a:lstStyle/>
          <a:p>
            <a:fld id="{9F28C09F-406B-4CE6-82F7-6950034D6986}" type="slidenum">
              <a:rPr lang="en-US" smtClean="0"/>
              <a:pPr/>
              <a:t>9</a:t>
            </a:fld>
            <a:endParaRPr lang="en-US"/>
          </a:p>
        </p:txBody>
      </p:sp>
    </p:spTree>
    <p:extLst>
      <p:ext uri="{BB962C8B-B14F-4D97-AF65-F5344CB8AC3E}">
        <p14:creationId xmlns:p14="http://schemas.microsoft.com/office/powerpoint/2010/main" val="1931675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43E9B1-C1EA-234D-BD6D-EB4E226D21A0}" type="datetimeFigureOut">
              <a:rPr lang="en-US" smtClean="0"/>
              <a:pPr/>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1637454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43E9B1-C1EA-234D-BD6D-EB4E226D21A0}" type="datetimeFigureOut">
              <a:rPr lang="en-US" smtClean="0"/>
              <a:pPr/>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4016354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43E9B1-C1EA-234D-BD6D-EB4E226D21A0}" type="datetimeFigureOut">
              <a:rPr lang="en-US" smtClean="0"/>
              <a:pPr/>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1115264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43E9B1-C1EA-234D-BD6D-EB4E226D21A0}" type="datetimeFigureOut">
              <a:rPr lang="en-US" smtClean="0"/>
              <a:pPr/>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236083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43E9B1-C1EA-234D-BD6D-EB4E226D21A0}" type="datetimeFigureOut">
              <a:rPr lang="en-US" smtClean="0"/>
              <a:pPr/>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714402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43E9B1-C1EA-234D-BD6D-EB4E226D21A0}" type="datetimeFigureOut">
              <a:rPr lang="en-US" smtClean="0"/>
              <a:pPr/>
              <a:t>10/24/12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114960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43E9B1-C1EA-234D-BD6D-EB4E226D21A0}" type="datetimeFigureOut">
              <a:rPr lang="en-US" smtClean="0"/>
              <a:pPr/>
              <a:t>10/24/12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3445020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43E9B1-C1EA-234D-BD6D-EB4E226D21A0}" type="datetimeFigureOut">
              <a:rPr lang="en-US" smtClean="0"/>
              <a:pPr/>
              <a:t>10/24/12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3278544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3E9B1-C1EA-234D-BD6D-EB4E226D21A0}" type="datetimeFigureOut">
              <a:rPr lang="en-US" smtClean="0"/>
              <a:pPr/>
              <a:t>10/24/12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1082199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43E9B1-C1EA-234D-BD6D-EB4E226D21A0}" type="datetimeFigureOut">
              <a:rPr lang="en-US" smtClean="0"/>
              <a:pPr/>
              <a:t>10/24/12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107718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43E9B1-C1EA-234D-BD6D-EB4E226D21A0}" type="datetimeFigureOut">
              <a:rPr lang="en-US" smtClean="0"/>
              <a:pPr/>
              <a:t>10/24/12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337142-2948-FF48-89E4-10051085BE6C}" type="slidenum">
              <a:rPr lang="en-US" smtClean="0"/>
              <a:pPr/>
              <a:t>‹#›</a:t>
            </a:fld>
            <a:endParaRPr lang="en-US"/>
          </a:p>
        </p:txBody>
      </p:sp>
    </p:spTree>
    <p:extLst>
      <p:ext uri="{BB962C8B-B14F-4D97-AF65-F5344CB8AC3E}">
        <p14:creationId xmlns:p14="http://schemas.microsoft.com/office/powerpoint/2010/main" val="110073733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20000"/>
                <a:lumOff val="80000"/>
              </a:schemeClr>
            </a:gs>
            <a:gs pos="50000">
              <a:schemeClr val="accent3">
                <a:lumMod val="20000"/>
                <a:lumOff val="80000"/>
              </a:schemeClr>
            </a:gs>
            <a:gs pos="100000">
              <a:schemeClr val="accent3">
                <a:lumMod val="60000"/>
                <a:lumOff val="40000"/>
              </a:schemeClr>
            </a:gs>
          </a:gsLst>
          <a:lin ang="72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Georgia"/>
              </a:defRPr>
            </a:lvl1pPr>
          </a:lstStyle>
          <a:p>
            <a:fld id="{7D43E9B1-C1EA-234D-BD6D-EB4E226D21A0}" type="datetimeFigureOut">
              <a:rPr lang="en-US" smtClean="0"/>
              <a:pPr/>
              <a:t>10/24/12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Georgia"/>
              </a:defRPr>
            </a:lvl1pPr>
          </a:lstStyle>
          <a:p>
            <a:fld id="{6F337142-2948-FF48-89E4-10051085BE6C}" type="slidenum">
              <a:rPr lang="en-US" smtClean="0"/>
              <a:pPr/>
              <a:t>‹#›</a:t>
            </a:fld>
            <a:endParaRPr lang="en-US" dirty="0"/>
          </a:p>
        </p:txBody>
      </p:sp>
    </p:spTree>
    <p:extLst>
      <p:ext uri="{BB962C8B-B14F-4D97-AF65-F5344CB8AC3E}">
        <p14:creationId xmlns:p14="http://schemas.microsoft.com/office/powerpoint/2010/main" val="2561238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Georgia"/>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Georgi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Georgia"/>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Georgia"/>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Georgia"/>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Georgi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nf@wayne.edu" TargetMode="External"/><Relationship Id="rId4" Type="http://schemas.openxmlformats.org/officeDocument/2006/relationships/image" Target="../media/image1.png"/><Relationship Id="rId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guides.lib.wayne.edu/scholarlycomm/"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guides.lib.wayne.edu/content.php?pid=141626&amp;sid=1207699" TargetMode="External"/><Relationship Id="rId4" Type="http://schemas.openxmlformats.org/officeDocument/2006/relationships/image" Target="../media/image6.png"/><Relationship Id="rId5"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digitalcommons.wayne.edu"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hyperlink" Target="http://www.sherpa.ac.uk/romeo" TargetMode="External"/><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hyperlink" Target="http://roarmap.eprints.org/" TargetMode="External"/><Relationship Id="rId4" Type="http://schemas.openxmlformats.org/officeDocument/2006/relationships/hyperlink" Target="http://www.doaj.org" TargetMode="External"/><Relationship Id="rId5" Type="http://schemas.openxmlformats.org/officeDocument/2006/relationships/hyperlink" Target="http://www.plosone.eorg" TargetMode="External"/><Relationship Id="rId6" Type="http://schemas.openxmlformats.org/officeDocument/2006/relationships/hyperlink" Target="http://www.opendoar.org/" TargetMode="External"/><Relationship Id="rId7" Type="http://schemas.openxmlformats.org/officeDocument/2006/relationships/image" Target="../media/image1.png"/><Relationship Id="rId8"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www.earlham.edu/~peters/fos/overview.htm" TargetMode="External"/><Relationship Id="rId4" Type="http://schemas.openxmlformats.org/officeDocument/2006/relationships/hyperlink" Target="http://www.openoasis.org/" TargetMode="External"/><Relationship Id="rId5" Type="http://schemas.openxmlformats.org/officeDocument/2006/relationships/hyperlink" Target="http://www.arl.org/sparc/" TargetMode="External"/><Relationship Id="rId6" Type="http://schemas.openxmlformats.org/officeDocument/2006/relationships/hyperlink" Target="http://guides.lib.wayne.edu/scholarlycomm/" TargetMode="External"/><Relationship Id="rId7"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hyperlink" Target="http://guides.lib.wayne.edu/scholarlycomm/" TargetMode="External"/><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hyperlink" Target="mailto:jnf@wayne.edu" TargetMode="External"/><Relationship Id="rId4" Type="http://schemas.openxmlformats.org/officeDocument/2006/relationships/hyperlink" Target="mailto:digitalcommons@wayne.edu" TargetMode="External"/><Relationship Id="rId5"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hyperlink" Target="http://digitalcommons.wayne.edu/libsp/55/" TargetMode="External"/><Relationship Id="rId4" Type="http://schemas.openxmlformats.org/officeDocument/2006/relationships/hyperlink" Target="mailto:jnf@wayne.edu" TargetMode="External"/><Relationship Id="rId5"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hyperlink" Target="http://www.dlib.org/dlib/june04/harnad/06harnad.html" TargetMode="External"/><Relationship Id="rId5"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752600"/>
            <a:ext cx="9144000" cy="2133600"/>
          </a:xfrm>
          <a:prstGeom prst="rect">
            <a:avLst/>
          </a:prstGeom>
          <a:gradFill>
            <a:gsLst>
              <a:gs pos="0">
                <a:schemeClr val="accent3">
                  <a:lumMod val="20000"/>
                  <a:lumOff val="80000"/>
                </a:schemeClr>
              </a:gs>
              <a:gs pos="100000">
                <a:schemeClr val="accent3">
                  <a:lumMod val="60000"/>
                  <a:lumOff val="40000"/>
                </a:schemeClr>
              </a:gs>
            </a:gsLst>
            <a:lin ang="0" scaled="0"/>
          </a:gradFill>
          <a:ln>
            <a:noFill/>
          </a:ln>
          <a:effectLst>
            <a:outerShdw blurRad="40005" dist="22987" dir="5400000" algn="tl"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Georgia"/>
            </a:endParaRPr>
          </a:p>
        </p:txBody>
      </p:sp>
      <p:sp>
        <p:nvSpPr>
          <p:cNvPr id="2" name="Title 1"/>
          <p:cNvSpPr>
            <a:spLocks noGrp="1"/>
          </p:cNvSpPr>
          <p:nvPr>
            <p:ph type="ctrTitle"/>
          </p:nvPr>
        </p:nvSpPr>
        <p:spPr/>
        <p:txBody>
          <a:bodyPr>
            <a:normAutofit fontScale="90000"/>
          </a:bodyPr>
          <a:lstStyle/>
          <a:p>
            <a:r>
              <a:rPr lang="en-US" sz="5100" dirty="0" smtClean="0">
                <a:effectLst>
                  <a:outerShdw blurRad="50800" dist="38100" dir="2700000">
                    <a:srgbClr val="000000">
                      <a:alpha val="43000"/>
                    </a:srgbClr>
                  </a:outerShdw>
                </a:effectLst>
                <a:latin typeface="Georgia"/>
                <a:cs typeface="Georgia"/>
              </a:rPr>
              <a:t>Open Access:</a:t>
            </a:r>
            <a:br>
              <a:rPr lang="en-US" sz="5100" dirty="0" smtClean="0">
                <a:effectLst>
                  <a:outerShdw blurRad="50800" dist="38100" dir="2700000">
                    <a:srgbClr val="000000">
                      <a:alpha val="43000"/>
                    </a:srgbClr>
                  </a:outerShdw>
                </a:effectLst>
                <a:latin typeface="Georgia"/>
                <a:cs typeface="Georgia"/>
              </a:rPr>
            </a:br>
            <a:r>
              <a:rPr lang="en-US" sz="4000" dirty="0" smtClean="0">
                <a:effectLst>
                  <a:outerShdw blurRad="50800" dist="38100" dir="2700000">
                    <a:srgbClr val="000000">
                      <a:alpha val="43000"/>
                    </a:srgbClr>
                  </a:outerShdw>
                </a:effectLst>
                <a:cs typeface="Georgia"/>
              </a:rPr>
              <a:t>What We’re Doing</a:t>
            </a:r>
            <a:br>
              <a:rPr lang="en-US" sz="4000" dirty="0" smtClean="0">
                <a:effectLst>
                  <a:outerShdw blurRad="50800" dist="38100" dir="2700000">
                    <a:srgbClr val="000000">
                      <a:alpha val="43000"/>
                    </a:srgbClr>
                  </a:outerShdw>
                </a:effectLst>
                <a:cs typeface="Georgia"/>
              </a:rPr>
            </a:br>
            <a:r>
              <a:rPr lang="en-US" sz="4000" dirty="0" smtClean="0">
                <a:effectLst>
                  <a:outerShdw blurRad="50800" dist="38100" dir="2700000">
                    <a:srgbClr val="000000">
                      <a:alpha val="43000"/>
                    </a:srgbClr>
                  </a:outerShdw>
                </a:effectLst>
                <a:cs typeface="Georgia"/>
              </a:rPr>
              <a:t>and Where You Fit In</a:t>
            </a:r>
            <a:endParaRPr lang="en-US" sz="4000" i="1" dirty="0">
              <a:cs typeface="Georgia"/>
            </a:endParaRPr>
          </a:p>
        </p:txBody>
      </p:sp>
      <p:sp>
        <p:nvSpPr>
          <p:cNvPr id="3" name="Subtitle 2"/>
          <p:cNvSpPr>
            <a:spLocks noGrp="1"/>
          </p:cNvSpPr>
          <p:nvPr>
            <p:ph type="subTitle" idx="1"/>
          </p:nvPr>
        </p:nvSpPr>
        <p:spPr>
          <a:xfrm>
            <a:off x="1371600" y="4648200"/>
            <a:ext cx="6400800" cy="1981200"/>
          </a:xfrm>
        </p:spPr>
        <p:txBody>
          <a:bodyPr>
            <a:normAutofit/>
          </a:bodyPr>
          <a:lstStyle/>
          <a:p>
            <a:r>
              <a:rPr lang="en-US" sz="2400" dirty="0" smtClean="0">
                <a:solidFill>
                  <a:schemeClr val="bg1">
                    <a:lumMod val="65000"/>
                  </a:schemeClr>
                </a:solidFill>
                <a:latin typeface="Georgia"/>
                <a:cs typeface="Georgia"/>
              </a:rPr>
              <a:t>Joshua Neds-Fox</a:t>
            </a:r>
          </a:p>
          <a:p>
            <a:r>
              <a:rPr lang="en-US" sz="1838" dirty="0" smtClean="0">
                <a:solidFill>
                  <a:schemeClr val="bg1">
                    <a:lumMod val="65000"/>
                  </a:schemeClr>
                </a:solidFill>
                <a:latin typeface="Georgia"/>
                <a:cs typeface="Georgia"/>
              </a:rPr>
              <a:t>Wayne State University Libraries</a:t>
            </a:r>
          </a:p>
          <a:p>
            <a:r>
              <a:rPr lang="en-US" sz="1800" dirty="0" smtClean="0">
                <a:solidFill>
                  <a:schemeClr val="bg1">
                    <a:lumMod val="65000"/>
                  </a:schemeClr>
                </a:solidFill>
                <a:latin typeface="Georgia"/>
                <a:cs typeface="Georgia"/>
                <a:hlinkClick r:id="rId3"/>
              </a:rPr>
              <a:t>jnf@wayne.edu</a:t>
            </a:r>
            <a:endParaRPr lang="en-US" sz="1800" dirty="0" smtClean="0">
              <a:solidFill>
                <a:schemeClr val="bg1">
                  <a:lumMod val="65000"/>
                </a:schemeClr>
              </a:solidFill>
              <a:cs typeface="Georgia"/>
            </a:endParaRPr>
          </a:p>
          <a:p>
            <a:r>
              <a:rPr lang="en-US" sz="1800" dirty="0" smtClean="0">
                <a:solidFill>
                  <a:schemeClr val="bg1">
                    <a:lumMod val="65000"/>
                  </a:schemeClr>
                </a:solidFill>
                <a:latin typeface="Georgia"/>
                <a:cs typeface="Georgia"/>
              </a:rPr>
              <a:t>October 24, 2012</a:t>
            </a:r>
          </a:p>
          <a:p>
            <a:endParaRPr lang="en-US" sz="1800" dirty="0" smtClean="0">
              <a:solidFill>
                <a:schemeClr val="bg1">
                  <a:lumMod val="65000"/>
                </a:schemeClr>
              </a:solidFill>
              <a:latin typeface="Georgia"/>
              <a:cs typeface="Georgia"/>
            </a:endParaRPr>
          </a:p>
        </p:txBody>
      </p:sp>
      <p:pic>
        <p:nvPicPr>
          <p:cNvPr id="9" name="Picture 8" descr="wsu.png"/>
          <p:cNvPicPr>
            <a:picLocks noChangeAspect="1"/>
          </p:cNvPicPr>
          <p:nvPr/>
        </p:nvPicPr>
        <p:blipFill>
          <a:blip r:embed="rId4"/>
          <a:stretch>
            <a:fillRect/>
          </a:stretch>
        </p:blipFill>
        <p:spPr>
          <a:xfrm>
            <a:off x="472799" y="304799"/>
            <a:ext cx="1797602" cy="1078561"/>
          </a:xfrm>
          <a:prstGeom prst="rect">
            <a:avLst/>
          </a:prstGeom>
        </p:spPr>
      </p:pic>
      <p:pic>
        <p:nvPicPr>
          <p:cNvPr id="10" name="Picture 9" descr="warrior.png"/>
          <p:cNvPicPr>
            <a:picLocks noChangeAspect="1"/>
          </p:cNvPicPr>
          <p:nvPr/>
        </p:nvPicPr>
        <p:blipFill>
          <a:blip r:embed="rId5"/>
          <a:stretch>
            <a:fillRect/>
          </a:stretch>
        </p:blipFill>
        <p:spPr>
          <a:xfrm>
            <a:off x="7032512" y="304799"/>
            <a:ext cx="1791659" cy="1078561"/>
          </a:xfrm>
          <a:prstGeom prst="rect">
            <a:avLst/>
          </a:prstGeom>
        </p:spPr>
      </p:pic>
    </p:spTree>
    <p:extLst>
      <p:ext uri="{BB962C8B-B14F-4D97-AF65-F5344CB8AC3E}">
        <p14:creationId xmlns:p14="http://schemas.microsoft.com/office/powerpoint/2010/main" val="148858685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Outreach: Author’s rights, Copyright, Scholarly communication education</a:t>
            </a:r>
          </a:p>
          <a:p>
            <a:endParaRPr lang="en-US" dirty="0" smtClean="0">
              <a:cs typeface="Georgia"/>
            </a:endParaRPr>
          </a:p>
          <a:p>
            <a:r>
              <a:rPr lang="en-US" dirty="0" smtClean="0">
                <a:cs typeface="Georgia"/>
                <a:hlinkClick r:id="rId3"/>
              </a:rPr>
              <a:t>http://guides.lib.wayne.edu/scholarlycomm/</a:t>
            </a:r>
            <a:endParaRPr lang="en-US" dirty="0" smtClean="0">
              <a:cs typeface="Georgia"/>
            </a:endParaRPr>
          </a:p>
          <a:p>
            <a:pPr>
              <a:buNone/>
            </a:pPr>
            <a:endParaRPr lang="en-US" dirty="0" smtClean="0"/>
          </a:p>
          <a:p>
            <a:endParaRPr lang="en-US" dirty="0" smtClean="0"/>
          </a:p>
          <a:p>
            <a:pPr algn="r"/>
            <a:endParaRPr lang="en-US" sz="1200" dirty="0" smtClean="0"/>
          </a:p>
        </p:txBody>
      </p:sp>
      <p:sp>
        <p:nvSpPr>
          <p:cNvPr id="5"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OA Initiatives</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4"/>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5290663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shot 2011-03-17 at 11.30.23 AM.png">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1600200"/>
            <a:ext cx="5057797" cy="4267200"/>
          </a:xfrm>
          <a:prstGeom prst="rect">
            <a:avLst/>
          </a:prstGeom>
        </p:spPr>
      </p:pic>
      <p:sp>
        <p:nvSpPr>
          <p:cNvPr id="7" name="TextBox 6"/>
          <p:cNvSpPr txBox="1"/>
          <p:nvPr/>
        </p:nvSpPr>
        <p:spPr>
          <a:xfrm>
            <a:off x="6019800" y="1752600"/>
            <a:ext cx="2438400" cy="369332"/>
          </a:xfrm>
          <a:prstGeom prst="rect">
            <a:avLst/>
          </a:prstGeom>
          <a:noFill/>
        </p:spPr>
        <p:txBody>
          <a:bodyPr wrap="square" rtlCol="0">
            <a:spAutoFit/>
          </a:bodyPr>
          <a:lstStyle/>
          <a:p>
            <a:endParaRPr lang="en-US" dirty="0">
              <a:latin typeface="Georgia"/>
            </a:endParaRPr>
          </a:p>
        </p:txBody>
      </p:sp>
      <p:sp>
        <p:nvSpPr>
          <p:cNvPr id="8" name="TextBox 7"/>
          <p:cNvSpPr txBox="1"/>
          <p:nvPr/>
        </p:nvSpPr>
        <p:spPr>
          <a:xfrm>
            <a:off x="6019800" y="1524000"/>
            <a:ext cx="2667000" cy="4493538"/>
          </a:xfrm>
          <a:prstGeom prst="rect">
            <a:avLst/>
          </a:prstGeom>
          <a:noFill/>
        </p:spPr>
        <p:txBody>
          <a:bodyPr wrap="square" rtlCol="0">
            <a:spAutoFit/>
          </a:bodyPr>
          <a:lstStyle/>
          <a:p>
            <a:pPr marL="285750" indent="-285750">
              <a:buFont typeface="Arial"/>
              <a:buChar char="•"/>
            </a:pPr>
            <a:r>
              <a:rPr lang="en-US" sz="2600" dirty="0" smtClean="0">
                <a:latin typeface="Georgia"/>
              </a:rPr>
              <a:t>Permissions Templates</a:t>
            </a:r>
          </a:p>
          <a:p>
            <a:pPr marL="285750" indent="-285750">
              <a:buFont typeface="Arial"/>
              <a:buChar char="•"/>
            </a:pPr>
            <a:endParaRPr lang="en-US" sz="2600" dirty="0">
              <a:latin typeface="Georgia"/>
            </a:endParaRPr>
          </a:p>
          <a:p>
            <a:pPr marL="285750" indent="-285750">
              <a:buFont typeface="Arial"/>
              <a:buChar char="•"/>
            </a:pPr>
            <a:r>
              <a:rPr lang="en-US" sz="2600" dirty="0" smtClean="0">
                <a:latin typeface="Georgia"/>
              </a:rPr>
              <a:t>Author Addendum Generator</a:t>
            </a:r>
          </a:p>
          <a:p>
            <a:pPr marL="285750" indent="-285750">
              <a:buFont typeface="Arial"/>
              <a:buChar char="•"/>
            </a:pPr>
            <a:endParaRPr lang="en-US" sz="2600" dirty="0">
              <a:latin typeface="Georgia"/>
            </a:endParaRPr>
          </a:p>
          <a:p>
            <a:pPr marL="285750" indent="-285750">
              <a:buFont typeface="Arial"/>
              <a:buChar char="•"/>
            </a:pPr>
            <a:r>
              <a:rPr lang="en-US" sz="2600" dirty="0" smtClean="0">
                <a:latin typeface="Georgia"/>
              </a:rPr>
              <a:t>Handouts and Workshops</a:t>
            </a:r>
          </a:p>
          <a:p>
            <a:endParaRPr lang="en-US" sz="2600" dirty="0">
              <a:latin typeface="Georgia"/>
            </a:endParaRPr>
          </a:p>
          <a:p>
            <a:endParaRPr lang="en-US" sz="2600" dirty="0">
              <a:latin typeface="Georgia"/>
            </a:endParaRPr>
          </a:p>
        </p:txBody>
      </p:sp>
      <p:sp>
        <p:nvSpPr>
          <p:cNvPr id="9"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OA Initiatives</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at Wayne State: Author’s Rights</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10" name="Straight Connector 9"/>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11" name="Picture 10" descr="wsu.png"/>
          <p:cNvPicPr>
            <a:picLocks noChangeAspect="1"/>
          </p:cNvPicPr>
          <p:nvPr/>
        </p:nvPicPr>
        <p:blipFill>
          <a:blip r:embed="rId5"/>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407790903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lstStyle/>
          <a:p>
            <a:r>
              <a:rPr lang="en-US" dirty="0" smtClean="0"/>
              <a:t>561 dissertations</a:t>
            </a:r>
          </a:p>
          <a:p>
            <a:r>
              <a:rPr lang="en-US" dirty="0" smtClean="0"/>
              <a:t>32% Open Access</a:t>
            </a:r>
          </a:p>
          <a:p>
            <a:r>
              <a:rPr lang="en-US" dirty="0" smtClean="0"/>
              <a:t>Open access advantage:</a:t>
            </a:r>
          </a:p>
          <a:p>
            <a:pPr lvl="1"/>
            <a:r>
              <a:rPr lang="en-US" dirty="0" smtClean="0"/>
              <a:t>78 Downloads/OA Item</a:t>
            </a:r>
          </a:p>
          <a:p>
            <a:pPr lvl="1"/>
            <a:r>
              <a:rPr lang="en-US" dirty="0" smtClean="0"/>
              <a:t>8 Downloads/Closed Item</a:t>
            </a:r>
          </a:p>
          <a:p>
            <a:endParaRPr lang="en-US" dirty="0"/>
          </a:p>
        </p:txBody>
      </p:sp>
      <p:sp>
        <p:nvSpPr>
          <p:cNvPr id="7" name="Content Placeholder 6"/>
          <p:cNvSpPr>
            <a:spLocks noGrp="1"/>
          </p:cNvSpPr>
          <p:nvPr>
            <p:ph sz="half" idx="2"/>
          </p:nvPr>
        </p:nvSpPr>
        <p:spPr/>
        <p:txBody>
          <a:bodyPr/>
          <a:lstStyle/>
          <a:p>
            <a:r>
              <a:rPr lang="en-US" dirty="0" smtClean="0"/>
              <a:t>186 theses</a:t>
            </a:r>
          </a:p>
          <a:p>
            <a:r>
              <a:rPr lang="en-US" dirty="0" smtClean="0"/>
              <a:t>20% Open Access</a:t>
            </a:r>
          </a:p>
          <a:p>
            <a:r>
              <a:rPr lang="en-US" dirty="0" smtClean="0"/>
              <a:t>Open access advantage:</a:t>
            </a:r>
          </a:p>
          <a:p>
            <a:pPr lvl="1"/>
            <a:r>
              <a:rPr lang="en-US" dirty="0" smtClean="0"/>
              <a:t>113 Downloads/OA Item</a:t>
            </a:r>
          </a:p>
          <a:p>
            <a:pPr lvl="1"/>
            <a:r>
              <a:rPr lang="en-US" dirty="0" smtClean="0"/>
              <a:t>8 Downloads/Closed Item</a:t>
            </a:r>
          </a:p>
          <a:p>
            <a:pPr lvl="1"/>
            <a:endParaRPr lang="en-US" dirty="0"/>
          </a:p>
        </p:txBody>
      </p:sp>
      <p:sp>
        <p:nvSpPr>
          <p:cNvPr id="10"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OA Initiatives</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at Wayne State: </a:t>
            </a:r>
            <a:r>
              <a:rPr kumimoji="0" lang="en-US" sz="4400" b="0" i="0" u="none" strike="noStrike" kern="1200" cap="none" spc="0" normalizeH="0" baseline="0" noProof="0" dirty="0" err="1" smtClean="0">
                <a:ln>
                  <a:noFill/>
                </a:ln>
                <a:solidFill>
                  <a:schemeClr val="tx1"/>
                </a:solidFill>
                <a:effectLst>
                  <a:outerShdw blurRad="50800" dist="38100" dir="2700000">
                    <a:srgbClr val="000000">
                      <a:alpha val="43000"/>
                    </a:srgbClr>
                  </a:outerShdw>
                </a:effectLst>
                <a:uLnTx/>
                <a:uFillTx/>
                <a:latin typeface="Georgia"/>
                <a:ea typeface="+mj-ea"/>
                <a:cs typeface="+mj-cs"/>
              </a:rPr>
              <a:t>ETDs</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11" name="Straight Connector 10"/>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12" name="Picture 11"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83977107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err="1" smtClean="0"/>
              <a:t>DigitalCommons@Wayne</a:t>
            </a:r>
            <a:r>
              <a:rPr lang="en-US" dirty="0" smtClean="0"/>
              <a:t> State:             </a:t>
            </a:r>
            <a:r>
              <a:rPr lang="en-US" dirty="0" smtClean="0">
                <a:hlinkClick r:id="rId3"/>
              </a:rPr>
              <a:t>http://digitalcommons.wayne.edu</a:t>
            </a:r>
            <a:endParaRPr lang="en-US" dirty="0"/>
          </a:p>
          <a:p>
            <a:endParaRPr lang="en-US" dirty="0" smtClean="0"/>
          </a:p>
          <a:p>
            <a:r>
              <a:rPr lang="en-US" dirty="0" smtClean="0"/>
              <a:t>an </a:t>
            </a:r>
            <a:r>
              <a:rPr lang="en-US" dirty="0"/>
              <a:t>open access scholarly publishing service available to WSU faculty, staff, and students</a:t>
            </a:r>
            <a:r>
              <a:rPr lang="en-US" dirty="0" smtClean="0"/>
              <a:t>;</a:t>
            </a:r>
          </a:p>
          <a:p>
            <a:endParaRPr lang="en-US" dirty="0"/>
          </a:p>
          <a:p>
            <a:r>
              <a:rPr lang="en-US" dirty="0" smtClean="0"/>
              <a:t>a </a:t>
            </a:r>
            <a:r>
              <a:rPr lang="en-US" dirty="0"/>
              <a:t>permanent archive for WSU research and scholarly output, providing perpetual access to materials as broadly as </a:t>
            </a:r>
            <a:r>
              <a:rPr lang="en-US" dirty="0" smtClean="0"/>
              <a:t>possible.</a:t>
            </a:r>
          </a:p>
          <a:p>
            <a:endParaRPr lang="en-US" dirty="0" smtClean="0"/>
          </a:p>
          <a:p>
            <a:endParaRPr lang="en-US" dirty="0" smtClean="0"/>
          </a:p>
          <a:p>
            <a:pPr algn="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4"/>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5290663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Track interest with monthly readership reports automatically sent to your e-mail for each article deposited in </a:t>
            </a:r>
            <a:r>
              <a:rPr lang="en-US" dirty="0" err="1" smtClean="0"/>
              <a:t>DigitalCommons</a:t>
            </a:r>
            <a:endParaRPr lang="en-US" dirty="0" smtClean="0"/>
          </a:p>
          <a:p>
            <a:endParaRPr lang="en-US" sz="1200" dirty="0" smtClean="0"/>
          </a:p>
          <a:p>
            <a:r>
              <a:rPr lang="en-US" dirty="0" smtClean="0"/>
              <a:t>Metrics:</a:t>
            </a:r>
          </a:p>
          <a:p>
            <a:endParaRPr lang="en-US" sz="1200" dirty="0" smtClean="0"/>
          </a:p>
          <a:p>
            <a:pPr lvl="1"/>
            <a:r>
              <a:rPr lang="en-US" dirty="0" smtClean="0"/>
              <a:t>124,836 Full-text downloads since inception</a:t>
            </a:r>
          </a:p>
          <a:p>
            <a:pPr lvl="1"/>
            <a:r>
              <a:rPr lang="en-US" dirty="0" smtClean="0"/>
              <a:t>Over half of those in the </a:t>
            </a:r>
            <a:r>
              <a:rPr lang="en-US" i="1" dirty="0" smtClean="0"/>
              <a:t>past year</a:t>
            </a:r>
            <a:r>
              <a:rPr lang="en-US" dirty="0" smtClean="0"/>
              <a:t> (73K)</a:t>
            </a:r>
          </a:p>
          <a:p>
            <a:endParaRPr lang="en-US"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Georgia"/>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00622263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Accessible immediately, worldwide</a:t>
            </a:r>
          </a:p>
          <a:p>
            <a:endParaRPr lang="en-US" sz="1200" dirty="0"/>
          </a:p>
          <a:p>
            <a:r>
              <a:rPr lang="en-US" dirty="0"/>
              <a:t>Identified with author’s name, date of </a:t>
            </a:r>
            <a:r>
              <a:rPr lang="en-US" dirty="0" smtClean="0"/>
              <a:t>submission, original citation</a:t>
            </a:r>
          </a:p>
          <a:p>
            <a:endParaRPr lang="en-US" sz="1200" dirty="0"/>
          </a:p>
          <a:p>
            <a:r>
              <a:rPr lang="en-US" dirty="0"/>
              <a:t>Collected together in one </a:t>
            </a:r>
            <a:r>
              <a:rPr lang="en-US" dirty="0" smtClean="0"/>
              <a:t>place</a:t>
            </a:r>
          </a:p>
          <a:p>
            <a:endParaRPr lang="en-US" sz="1200" dirty="0"/>
          </a:p>
          <a:p>
            <a:r>
              <a:rPr lang="en-US" dirty="0"/>
              <a:t>Allows wider distribution of scholarly work (outside typical author’s network)</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Georgia"/>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2557476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67% of traffic comes from Google and Google Scholar</a:t>
            </a:r>
          </a:p>
          <a:p>
            <a:endParaRPr lang="en-US" sz="1200" dirty="0"/>
          </a:p>
          <a:p>
            <a:r>
              <a:rPr lang="en-US" dirty="0"/>
              <a:t>Full-text indexed by search engines</a:t>
            </a:r>
          </a:p>
          <a:p>
            <a:endParaRPr lang="en-US" sz="1200" dirty="0"/>
          </a:p>
          <a:p>
            <a:r>
              <a:rPr lang="en-US" dirty="0" err="1"/>
              <a:t>BePress</a:t>
            </a:r>
            <a:r>
              <a:rPr lang="en-US" dirty="0"/>
              <a:t> actively works with Search Engine companies to revise and improve discoverability</a:t>
            </a:r>
          </a:p>
          <a:p>
            <a:pPr lvl="1"/>
            <a:r>
              <a:rPr lang="en-US" dirty="0" smtClean="0"/>
              <a:t>Library Digital Publishing takes </a:t>
            </a:r>
            <a:r>
              <a:rPr lang="en-US" dirty="0"/>
              <a:t>care of the rest</a:t>
            </a:r>
          </a:p>
          <a:p>
            <a:endParaRPr lang="en-US" sz="1200" dirty="0"/>
          </a:p>
          <a:p>
            <a:r>
              <a:rPr lang="en-US" dirty="0"/>
              <a:t>Harvested by worldwide library catalogs</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Georgia"/>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2980376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Georgia"/>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pic>
        <p:nvPicPr>
          <p:cNvPr id="4" name="Picture 3"/>
          <p:cNvPicPr>
            <a:picLocks noChangeAspect="1"/>
          </p:cNvPicPr>
          <p:nvPr/>
        </p:nvPicPr>
        <p:blipFill>
          <a:blip r:embed="rId4"/>
          <a:stretch>
            <a:fillRect/>
          </a:stretch>
        </p:blipFill>
        <p:spPr>
          <a:xfrm>
            <a:off x="457200" y="1447799"/>
            <a:ext cx="7467600" cy="5048999"/>
          </a:xfrm>
          <a:prstGeom prst="rect">
            <a:avLst/>
          </a:prstGeom>
        </p:spPr>
      </p:pic>
    </p:spTree>
    <p:extLst>
      <p:ext uri="{BB962C8B-B14F-4D97-AF65-F5344CB8AC3E}">
        <p14:creationId xmlns:p14="http://schemas.microsoft.com/office/powerpoint/2010/main" val="159673630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Who controls copyright in </a:t>
            </a:r>
            <a:r>
              <a:rPr lang="en-US" dirty="0" err="1"/>
              <a:t>DigitalCommons</a:t>
            </a:r>
            <a:r>
              <a:rPr lang="en-US" dirty="0"/>
              <a:t>? </a:t>
            </a:r>
          </a:p>
          <a:p>
            <a:endParaRPr lang="en-US" dirty="0"/>
          </a:p>
          <a:p>
            <a:pPr lvl="1"/>
            <a:r>
              <a:rPr lang="en-US" dirty="0"/>
              <a:t>The author/creator or the party to whom copyright has been sold or licensed by the author.</a:t>
            </a:r>
          </a:p>
          <a:p>
            <a:pPr lvl="1"/>
            <a:r>
              <a:rPr lang="en-US" dirty="0"/>
              <a:t>Not the library; not the university; not </a:t>
            </a:r>
            <a:r>
              <a:rPr lang="en-US" dirty="0" err="1"/>
              <a:t>BePress</a:t>
            </a:r>
            <a:endParaRPr lang="en-US" dirty="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Georgia"/>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79808048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   </a:t>
            </a:r>
            <a:r>
              <a:rPr lang="en-US" dirty="0" smtClean="0">
                <a:hlinkClick r:id="rId3"/>
              </a:rPr>
              <a:t>http://www.sherpa.ac.uk/romeo</a:t>
            </a:r>
            <a:endParaRPr lang="en-US" dirty="0" smtClean="0"/>
          </a:p>
          <a:p>
            <a:pPr marL="0" indent="0">
              <a:buNone/>
            </a:pPr>
            <a:endParaRPr lang="en-US" dirty="0" smtClean="0"/>
          </a:p>
        </p:txBody>
      </p:sp>
      <p:sp>
        <p:nvSpPr>
          <p:cNvPr id="5"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Finding Journals with </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Author-Friendly</a:t>
            </a:r>
            <a:r>
              <a:rPr kumimoji="0" lang="en-US" sz="4400" b="0" i="0" u="none" strike="noStrike" kern="1200" cap="none" spc="0" normalizeH="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 Policies</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2"/>
          <p:cNvPicPr>
            <a:picLocks noChangeAspect="1" noChangeArrowheads="1"/>
          </p:cNvPicPr>
          <p:nvPr/>
        </p:nvPicPr>
        <p:blipFill>
          <a:blip r:embed="rId4"/>
          <a:srcRect/>
          <a:stretch>
            <a:fillRect/>
          </a:stretch>
        </p:blipFill>
        <p:spPr bwMode="auto">
          <a:xfrm>
            <a:off x="838200" y="1904351"/>
            <a:ext cx="2133600" cy="504000"/>
          </a:xfrm>
          <a:prstGeom prst="rect">
            <a:avLst/>
          </a:prstGeom>
          <a:noFill/>
          <a:ln w="9525">
            <a:noFill/>
            <a:miter lim="800000"/>
            <a:headEnd/>
            <a:tailEnd/>
          </a:ln>
          <a:effectLst/>
        </p:spPr>
      </p:pic>
      <p:pic>
        <p:nvPicPr>
          <p:cNvPr id="8" name="Picture 3"/>
          <p:cNvPicPr>
            <a:picLocks noChangeAspect="1" noChangeArrowheads="1"/>
          </p:cNvPicPr>
          <p:nvPr/>
        </p:nvPicPr>
        <p:blipFill>
          <a:blip r:embed="rId5"/>
          <a:srcRect/>
          <a:stretch>
            <a:fillRect/>
          </a:stretch>
        </p:blipFill>
        <p:spPr bwMode="auto">
          <a:xfrm>
            <a:off x="838200" y="2447276"/>
            <a:ext cx="2124075" cy="447675"/>
          </a:xfrm>
          <a:prstGeom prst="rect">
            <a:avLst/>
          </a:prstGeom>
          <a:noFill/>
          <a:ln w="9525">
            <a:noFill/>
            <a:miter lim="800000"/>
            <a:headEnd/>
            <a:tailEnd/>
          </a:ln>
          <a:effectLst/>
        </p:spPr>
      </p:pic>
      <p:pic>
        <p:nvPicPr>
          <p:cNvPr id="9" name="Picture 8" descr="wsu.png"/>
          <p:cNvPicPr>
            <a:picLocks noChangeAspect="1"/>
          </p:cNvPicPr>
          <p:nvPr/>
        </p:nvPicPr>
        <p:blipFill>
          <a:blip r:embed="rId6"/>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12339896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65082" y="1600200"/>
            <a:ext cx="4421717" cy="4525963"/>
          </a:xfrm>
        </p:spPr>
        <p:txBody>
          <a:bodyPr>
            <a:normAutofit/>
          </a:bodyPr>
          <a:lstStyle/>
          <a:p>
            <a:pPr marL="0" indent="0">
              <a:buNone/>
            </a:pPr>
            <a:r>
              <a:rPr lang="en-US" dirty="0" smtClean="0">
                <a:latin typeface="Georgia"/>
                <a:cs typeface="Georgia"/>
              </a:rPr>
              <a:t>Since 2002, the open access movement has impacted areas of information dissemination and policy across the globe</a:t>
            </a:r>
            <a:endParaRPr lang="en-US" i="1" dirty="0">
              <a:latin typeface="Georgia"/>
              <a:cs typeface="Georgia"/>
            </a:endParaRPr>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Open Access Landscape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3818466" y="5312833"/>
            <a:ext cx="4868334" cy="1278908"/>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latin typeface="Georgia"/>
              </a:rPr>
              <a:t>Sources: </a:t>
            </a:r>
            <a:r>
              <a:rPr lang="en-US" sz="1200" dirty="0">
                <a:latin typeface="Georgia"/>
              </a:rPr>
              <a:t>Heather Morrison, "Dramatic Growth of Open Access", http://</a:t>
            </a:r>
            <a:r>
              <a:rPr lang="en-US" sz="1200" dirty="0" err="1">
                <a:latin typeface="Georgia"/>
              </a:rPr>
              <a:t>hdl.handle.net</a:t>
            </a:r>
            <a:r>
              <a:rPr lang="en-US" sz="1200" dirty="0">
                <a:latin typeface="Georgia"/>
              </a:rPr>
              <a:t>/1902.1/14446 </a:t>
            </a:r>
            <a:r>
              <a:rPr lang="en-US" sz="1200" dirty="0" smtClean="0">
                <a:latin typeface="Georgia"/>
              </a:rPr>
              <a:t>V14. </a:t>
            </a:r>
            <a:r>
              <a:rPr lang="en-US" sz="1200" dirty="0">
                <a:latin typeface="Georgia"/>
              </a:rPr>
              <a:t>Updated </a:t>
            </a:r>
            <a:r>
              <a:rPr lang="en-US" sz="1200" dirty="0" smtClean="0">
                <a:latin typeface="Georgia"/>
              </a:rPr>
              <a:t>12/31/2011 (Accessed 10/</a:t>
            </a:r>
            <a:r>
              <a:rPr lang="en-US" sz="1200" dirty="0">
                <a:latin typeface="Georgia"/>
              </a:rPr>
              <a:t>2012); </a:t>
            </a:r>
            <a:r>
              <a:rPr lang="en-US" sz="1200" dirty="0">
                <a:latin typeface="Georgia"/>
                <a:hlinkClick r:id="rId3"/>
              </a:rPr>
              <a:t>http://roarmap.eprints.org</a:t>
            </a:r>
            <a:r>
              <a:rPr lang="en-US" sz="1200" dirty="0" smtClean="0">
                <a:latin typeface="Georgia"/>
                <a:hlinkClick r:id="rId3"/>
              </a:rPr>
              <a:t>/</a:t>
            </a:r>
            <a:r>
              <a:rPr lang="en-US" sz="1200" dirty="0" smtClean="0">
                <a:latin typeface="Georgia"/>
              </a:rPr>
              <a:t> (Accessed 10/2012); </a:t>
            </a:r>
            <a:r>
              <a:rPr lang="en-US" sz="1200" dirty="0" smtClean="0">
                <a:latin typeface="Georgia"/>
                <a:hlinkClick r:id="rId4"/>
              </a:rPr>
              <a:t>http://www.doaj.org</a:t>
            </a:r>
            <a:r>
              <a:rPr lang="en-US" sz="1200" dirty="0" smtClean="0">
                <a:latin typeface="Georgia"/>
              </a:rPr>
              <a:t> (Accessed 10/2012); </a:t>
            </a:r>
            <a:r>
              <a:rPr lang="en-US" sz="1200" dirty="0" smtClean="0">
                <a:latin typeface="Georgia"/>
                <a:hlinkClick r:id="rId5"/>
              </a:rPr>
              <a:t>http://www.plosone.eorg</a:t>
            </a:r>
            <a:r>
              <a:rPr lang="en-US" sz="1200" dirty="0" smtClean="0">
                <a:latin typeface="Georgia"/>
              </a:rPr>
              <a:t> (Accessed 10/2012)</a:t>
            </a:r>
            <a:r>
              <a:rPr lang="en-US" sz="1200" dirty="0">
                <a:latin typeface="Georgia"/>
              </a:rPr>
              <a:t>; </a:t>
            </a:r>
            <a:r>
              <a:rPr lang="en-US" sz="1200" dirty="0" smtClean="0">
                <a:latin typeface="Georgia"/>
                <a:hlinkClick r:id="rId6"/>
              </a:rPr>
              <a:t>http</a:t>
            </a:r>
            <a:r>
              <a:rPr lang="en-US" sz="1200" dirty="0">
                <a:latin typeface="Georgia"/>
                <a:hlinkClick r:id="rId6"/>
              </a:rPr>
              <a:t>://www.opendoar.org</a:t>
            </a:r>
            <a:r>
              <a:rPr lang="en-US" sz="1200" dirty="0" smtClean="0">
                <a:latin typeface="Georgia"/>
                <a:hlinkClick r:id="rId6"/>
              </a:rPr>
              <a:t>/</a:t>
            </a:r>
            <a:r>
              <a:rPr lang="en-US" sz="1200" dirty="0" smtClean="0">
                <a:latin typeface="Georgia"/>
              </a:rPr>
              <a:t> (Accessed 10/2012)</a:t>
            </a:r>
            <a:endParaRPr lang="en-US" sz="1200" dirty="0">
              <a:latin typeface="Georgia"/>
            </a:endParaRPr>
          </a:p>
        </p:txBody>
      </p:sp>
      <p:pic>
        <p:nvPicPr>
          <p:cNvPr id="9" name="Picture 8" descr="wsu.png"/>
          <p:cNvPicPr>
            <a:picLocks noChangeAspect="1"/>
          </p:cNvPicPr>
          <p:nvPr/>
        </p:nvPicPr>
        <p:blipFill>
          <a:blip r:embed="rId7"/>
          <a:stretch>
            <a:fillRect/>
          </a:stretch>
        </p:blipFill>
        <p:spPr>
          <a:xfrm>
            <a:off x="7543800" y="304800"/>
            <a:ext cx="1143000" cy="685800"/>
          </a:xfrm>
          <a:prstGeom prst="rect">
            <a:avLst/>
          </a:prstGeom>
        </p:spPr>
      </p:pic>
      <p:pic>
        <p:nvPicPr>
          <p:cNvPr id="2" name="Picture 1" descr="oa.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95866" y="1686983"/>
            <a:ext cx="3022600" cy="4267200"/>
          </a:xfrm>
          <a:prstGeom prst="rect">
            <a:avLst/>
          </a:prstGeom>
        </p:spPr>
      </p:pic>
    </p:spTree>
    <p:extLst>
      <p:ext uri="{BB962C8B-B14F-4D97-AF65-F5344CB8AC3E}">
        <p14:creationId xmlns:p14="http://schemas.microsoft.com/office/powerpoint/2010/main" val="30984209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516967" cy="3505200"/>
          </a:xfrm>
        </p:spPr>
        <p:txBody>
          <a:bodyPr>
            <a:normAutofit/>
          </a:bodyPr>
          <a:lstStyle/>
          <a:p>
            <a:r>
              <a:rPr lang="en-US" dirty="0" smtClean="0"/>
              <a:t>Analysis of top 50 communication journals in JCR shows that 47 allow for self-archiving.</a:t>
            </a:r>
          </a:p>
          <a:p>
            <a:pPr algn="r"/>
            <a:endParaRPr lang="en-US" sz="1200" dirty="0" smtClean="0"/>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Green OA and </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Communication Journals</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
        <p:nvSpPr>
          <p:cNvPr id="10" name="Content Placeholder 2"/>
          <p:cNvSpPr txBox="1">
            <a:spLocks/>
          </p:cNvSpPr>
          <p:nvPr/>
        </p:nvSpPr>
        <p:spPr>
          <a:xfrm>
            <a:off x="457200" y="4443436"/>
            <a:ext cx="5871633" cy="1835127"/>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latin typeface="Georgia"/>
              </a:rPr>
              <a:t>Check Sherpa/Romeo for publisher policy.</a:t>
            </a:r>
          </a:p>
          <a:p>
            <a:endParaRPr lang="en-US" sz="1200" dirty="0" smtClean="0">
              <a:latin typeface="Georgia"/>
            </a:endParaRPr>
          </a:p>
          <a:p>
            <a:endParaRPr lang="en-US" dirty="0" smtClean="0">
              <a:latin typeface="Georgia"/>
            </a:endParaRPr>
          </a:p>
          <a:p>
            <a:pPr algn="r"/>
            <a:endParaRPr lang="en-US" sz="1200" dirty="0" smtClean="0">
              <a:latin typeface="Georgia"/>
            </a:endParaRPr>
          </a:p>
        </p:txBody>
      </p:sp>
      <p:pic>
        <p:nvPicPr>
          <p:cNvPr id="11" name="Picture 10" descr="chart.png"/>
          <p:cNvPicPr>
            <a:picLocks noChangeAspect="1"/>
          </p:cNvPicPr>
          <p:nvPr/>
        </p:nvPicPr>
        <p:blipFill>
          <a:blip r:embed="rId4"/>
          <a:stretch>
            <a:fillRect/>
          </a:stretch>
        </p:blipFill>
        <p:spPr>
          <a:xfrm>
            <a:off x="5154515" y="1600200"/>
            <a:ext cx="3532285" cy="2843236"/>
          </a:xfrm>
          <a:prstGeom prst="rect">
            <a:avLst/>
          </a:prstGeom>
        </p:spPr>
      </p:pic>
    </p:spTree>
    <p:extLst>
      <p:ext uri="{BB962C8B-B14F-4D97-AF65-F5344CB8AC3E}">
        <p14:creationId xmlns:p14="http://schemas.microsoft.com/office/powerpoint/2010/main" val="52906633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fontScale="85000" lnSpcReduction="20000"/>
          </a:bodyPr>
          <a:lstStyle/>
          <a:p>
            <a:pPr marL="0" indent="0">
              <a:buNone/>
            </a:pPr>
            <a:r>
              <a:rPr lang="en-US" dirty="0" smtClean="0"/>
              <a:t>Peter </a:t>
            </a:r>
            <a:r>
              <a:rPr lang="en-US" dirty="0" err="1" smtClean="0"/>
              <a:t>Suber’s</a:t>
            </a:r>
            <a:r>
              <a:rPr lang="en-US" dirty="0" smtClean="0"/>
              <a:t> Open Access Overview:</a:t>
            </a:r>
          </a:p>
          <a:p>
            <a:pPr marL="0" indent="0">
              <a:buNone/>
            </a:pPr>
            <a:r>
              <a:rPr lang="en-US" sz="2400" dirty="0">
                <a:hlinkClick r:id="rId3"/>
              </a:rPr>
              <a:t>http://www.earlham.edu/~peters/fos/</a:t>
            </a:r>
            <a:r>
              <a:rPr lang="en-US" sz="2400" dirty="0" smtClean="0">
                <a:hlinkClick r:id="rId3"/>
              </a:rPr>
              <a:t>overview.htm</a:t>
            </a:r>
            <a:endParaRPr lang="en-US" sz="2400" dirty="0" smtClean="0"/>
          </a:p>
          <a:p>
            <a:pPr marL="0" indent="0">
              <a:buNone/>
            </a:pPr>
            <a:endParaRPr lang="en-US" dirty="0"/>
          </a:p>
          <a:p>
            <a:pPr marL="0" indent="0">
              <a:buNone/>
            </a:pPr>
            <a:r>
              <a:rPr lang="en-US" dirty="0" smtClean="0"/>
              <a:t>Open Access Scholarly Information Sourcebook:</a:t>
            </a:r>
          </a:p>
          <a:p>
            <a:pPr marL="0" indent="0">
              <a:buNone/>
            </a:pPr>
            <a:r>
              <a:rPr lang="en-US" sz="2400" dirty="0">
                <a:hlinkClick r:id="rId4"/>
              </a:rPr>
              <a:t>http://www.openoasis.org</a:t>
            </a:r>
            <a:r>
              <a:rPr lang="en-US" sz="2400" dirty="0">
                <a:hlinkClick r:id="rId4"/>
              </a:rPr>
              <a:t>/</a:t>
            </a:r>
            <a:endParaRPr lang="en-US" sz="2400" dirty="0"/>
          </a:p>
          <a:p>
            <a:pPr marL="0" indent="0">
              <a:buNone/>
            </a:pPr>
            <a:endParaRPr lang="en-US" dirty="0" smtClean="0"/>
          </a:p>
          <a:p>
            <a:pPr marL="0" indent="0">
              <a:buNone/>
            </a:pPr>
            <a:r>
              <a:rPr lang="en-US" dirty="0" smtClean="0"/>
              <a:t>SPARC (Scholarly Publishing &amp; Academic Resources Coalition)</a:t>
            </a:r>
          </a:p>
          <a:p>
            <a:pPr marL="0" indent="0">
              <a:buNone/>
            </a:pPr>
            <a:r>
              <a:rPr lang="en-US" sz="2400" dirty="0">
                <a:hlinkClick r:id="rId5"/>
              </a:rPr>
              <a:t>http://www.arl.org/</a:t>
            </a:r>
            <a:r>
              <a:rPr lang="en-US" sz="2400" dirty="0">
                <a:hlinkClick r:id="rId5"/>
              </a:rPr>
              <a:t>sparc</a:t>
            </a:r>
            <a:r>
              <a:rPr lang="en-US" sz="2400" dirty="0" smtClean="0">
                <a:hlinkClick r:id="rId5"/>
              </a:rPr>
              <a:t>/</a:t>
            </a:r>
            <a:endParaRPr lang="en-US" sz="2400" dirty="0" smtClean="0"/>
          </a:p>
          <a:p>
            <a:pPr marL="0" indent="0">
              <a:buNone/>
            </a:pPr>
            <a:endParaRPr lang="en-US" dirty="0"/>
          </a:p>
          <a:p>
            <a:pPr marL="0" indent="0">
              <a:buNone/>
            </a:pPr>
            <a:r>
              <a:rPr lang="en-US" dirty="0" smtClean="0"/>
              <a:t>WSU Libraries’ Scholarly Communications Guide</a:t>
            </a:r>
          </a:p>
          <a:p>
            <a:pPr marL="0" indent="0">
              <a:buNone/>
            </a:pPr>
            <a:r>
              <a:rPr lang="en-US" sz="2400" dirty="0">
                <a:hlinkClick r:id="rId6"/>
              </a:rPr>
              <a:t>http://guides.lib.wayne.edu</a:t>
            </a:r>
            <a:r>
              <a:rPr lang="en-US" sz="2400" dirty="0">
                <a:hlinkClick r:id="rId6"/>
              </a:rPr>
              <a:t>/</a:t>
            </a:r>
            <a:r>
              <a:rPr lang="en-US" sz="2400" dirty="0">
                <a:hlinkClick r:id="rId6"/>
              </a:rPr>
              <a:t>scholarlycomm</a:t>
            </a:r>
            <a:r>
              <a:rPr lang="en-US" sz="2400" dirty="0" smtClean="0">
                <a:hlinkClick r:id="rId6"/>
              </a:rPr>
              <a:t>/</a:t>
            </a:r>
            <a:endParaRPr lang="en-US" dirty="0"/>
          </a:p>
          <a:p>
            <a:pPr marL="0" indent="0">
              <a:buNone/>
            </a:pPr>
            <a:endParaRPr lang="en-US" dirty="0"/>
          </a:p>
          <a:p>
            <a:pPr marL="0" indent="0">
              <a:buNone/>
            </a:pPr>
            <a:endParaRPr lang="en-US" dirty="0" smtClean="0"/>
          </a:p>
          <a:p>
            <a:pPr algn="r"/>
            <a:endParaRPr lang="en-US" sz="1200" dirty="0" smtClean="0"/>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Becoming OA: </a:t>
            </a:r>
            <a:endPar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endParaRP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Educate Yourself</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7"/>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52906633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lvl="0">
              <a:spcBef>
                <a:spcPct val="0"/>
              </a:spcBef>
              <a:defRPr/>
            </a:pPr>
            <a:r>
              <a:rPr lang="en-US" sz="4400" dirty="0">
                <a:effectLst>
                  <a:outerShdw blurRad="50800" dist="38100" dir="2700000">
                    <a:srgbClr val="000000">
                      <a:alpha val="43000"/>
                    </a:srgbClr>
                  </a:outerShdw>
                </a:effectLst>
                <a:latin typeface="Georgia"/>
              </a:rPr>
              <a:t>Becoming OA: </a:t>
            </a:r>
          </a:p>
          <a:p>
            <a:pPr lvl="0">
              <a:spcBef>
                <a:spcPct val="0"/>
              </a:spcBef>
              <a:defRPr/>
            </a:pPr>
            <a:r>
              <a:rPr lang="en-US" sz="4400" dirty="0" smtClean="0">
                <a:effectLst>
                  <a:outerShdw blurRad="50800" dist="38100" dir="2700000">
                    <a:srgbClr val="000000">
                      <a:alpha val="43000"/>
                    </a:srgbClr>
                  </a:outerShdw>
                </a:effectLst>
                <a:latin typeface="Georgia"/>
              </a:rPr>
              <a:t>Negotiate your Copyright</a:t>
            </a:r>
            <a:endParaRPr lang="en-US" sz="4400" dirty="0">
              <a:effectLst>
                <a:outerShdw blurRad="50800" dist="38100" dir="2700000">
                  <a:srgbClr val="000000">
                    <a:alpha val="43000"/>
                  </a:srgbClr>
                </a:outerShdw>
              </a:effectLst>
              <a:latin typeface="Georgia"/>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8" name="Content Placeholder 2"/>
          <p:cNvSpPr>
            <a:spLocks noGrp="1"/>
          </p:cNvSpPr>
          <p:nvPr>
            <p:ph idx="1"/>
          </p:nvPr>
        </p:nvSpPr>
        <p:spPr>
          <a:xfrm>
            <a:off x="457200" y="1461477"/>
            <a:ext cx="8229600" cy="4343400"/>
          </a:xfrm>
        </p:spPr>
        <p:txBody>
          <a:bodyPr/>
          <a:lstStyle/>
          <a:p>
            <a:r>
              <a:rPr lang="en-US" dirty="0" smtClean="0">
                <a:latin typeface="Georgia"/>
                <a:cs typeface="Georgia"/>
              </a:rPr>
              <a:t>Using an addendum, author can unbundle </a:t>
            </a:r>
            <a:r>
              <a:rPr lang="en-US" dirty="0" smtClean="0">
                <a:latin typeface="Georgia"/>
                <a:cs typeface="Georgia"/>
              </a:rPr>
              <a:t>copyrights and </a:t>
            </a:r>
            <a:r>
              <a:rPr lang="en-US" dirty="0" smtClean="0">
                <a:latin typeface="Georgia"/>
                <a:cs typeface="Georgia"/>
              </a:rPr>
              <a:t>transfer only some to them to </a:t>
            </a:r>
            <a:r>
              <a:rPr lang="en-US" dirty="0" smtClean="0">
                <a:latin typeface="Georgia"/>
                <a:cs typeface="Georgia"/>
              </a:rPr>
              <a:t>publishers</a:t>
            </a:r>
          </a:p>
          <a:p>
            <a:pPr lvl="1">
              <a:buNone/>
            </a:pPr>
            <a:endParaRPr lang="en-US" dirty="0" smtClean="0">
              <a:latin typeface="Georgia"/>
              <a:cs typeface="Georgia"/>
            </a:endParaRPr>
          </a:p>
          <a:p>
            <a:r>
              <a:rPr lang="en-US" dirty="0">
                <a:cs typeface="Georgia"/>
                <a:hlinkClick r:id="rId3"/>
              </a:rPr>
              <a:t>http://guides.lib.wayne.edu/scholarlycomm/</a:t>
            </a:r>
            <a:endParaRPr lang="en-US" dirty="0">
              <a:cs typeface="Georgia"/>
            </a:endParaRPr>
          </a:p>
        </p:txBody>
      </p:sp>
      <p:pic>
        <p:nvPicPr>
          <p:cNvPr id="7" name="Picture 6" descr="wsu.png"/>
          <p:cNvPicPr>
            <a:picLocks noChangeAspect="1"/>
          </p:cNvPicPr>
          <p:nvPr/>
        </p:nvPicPr>
        <p:blipFill>
          <a:blip r:embed="rId4"/>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154939585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fontScale="92500" lnSpcReduction="20000"/>
          </a:bodyPr>
          <a:lstStyle/>
          <a:p>
            <a:pPr marL="514350" indent="-514350">
              <a:buFont typeface="+mj-lt"/>
              <a:buAutoNum type="arabicPeriod"/>
            </a:pPr>
            <a:r>
              <a:rPr lang="en-US" dirty="0" smtClean="0"/>
              <a:t>Submit pre-print to Journal of your choice</a:t>
            </a:r>
          </a:p>
          <a:p>
            <a:pPr marL="514350" indent="-514350">
              <a:buFont typeface="+mj-lt"/>
              <a:buAutoNum type="arabicPeriod"/>
            </a:pPr>
            <a:r>
              <a:rPr lang="en-US" dirty="0" smtClean="0"/>
              <a:t>Accepted to peer-review, iterative revision process.</a:t>
            </a:r>
          </a:p>
          <a:p>
            <a:pPr marL="514350" indent="-514350">
              <a:buFont typeface="+mj-lt"/>
              <a:buAutoNum type="arabicPeriod"/>
            </a:pPr>
            <a:r>
              <a:rPr lang="en-US" dirty="0" smtClean="0"/>
              <a:t>Journal acknowledges final accepted manuscript (post-print)</a:t>
            </a:r>
          </a:p>
          <a:p>
            <a:pPr marL="514350" indent="-514350">
              <a:buNone/>
            </a:pPr>
            <a:endParaRPr lang="en-US" dirty="0" smtClean="0"/>
          </a:p>
          <a:p>
            <a:pPr marL="512064" indent="-731520">
              <a:buFont typeface="+mj-lt"/>
              <a:buAutoNum type="arabicPeriod"/>
            </a:pPr>
            <a:r>
              <a:rPr lang="en-US" b="1" i="1" dirty="0" smtClean="0"/>
              <a:t>Send </a:t>
            </a:r>
            <a:r>
              <a:rPr lang="en-US" b="1" i="1" dirty="0" smtClean="0"/>
              <a:t>that version to the Library!</a:t>
            </a:r>
          </a:p>
          <a:p>
            <a:pPr marL="514350" indent="-514350">
              <a:buNone/>
            </a:pPr>
            <a:endParaRPr lang="en-US" i="1" dirty="0" smtClean="0"/>
          </a:p>
          <a:p>
            <a:pPr marL="514350" indent="-514350">
              <a:buFont typeface="+mj-lt"/>
              <a:buAutoNum type="arabicPeriod"/>
            </a:pPr>
            <a:r>
              <a:rPr lang="en-US" dirty="0" smtClean="0"/>
              <a:t>Journal publishes.</a:t>
            </a:r>
          </a:p>
          <a:p>
            <a:pPr marL="514350" indent="-514350">
              <a:buFont typeface="+mj-lt"/>
              <a:buAutoNum type="arabicPeriod"/>
            </a:pPr>
            <a:r>
              <a:rPr lang="en-US" dirty="0" smtClean="0"/>
              <a:t>Library takes care of archiving as permitted</a:t>
            </a:r>
          </a:p>
          <a:p>
            <a:endParaRPr lang="en-US" dirty="0" smtClean="0"/>
          </a:p>
          <a:p>
            <a:pPr algn="r"/>
            <a:endParaRPr lang="en-US" sz="1200" dirty="0" smtClean="0"/>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Becoming OA: </a:t>
            </a:r>
            <a:endPar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endParaRP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Incorporate OA into your Workflow</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86842468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a:cs typeface="ITC Officina Sans Book"/>
              </a:rPr>
              <a:t>Find an existing </a:t>
            </a:r>
            <a:r>
              <a:rPr lang="en-US" dirty="0" smtClean="0">
                <a:cs typeface="ITC Officina Sans Book"/>
              </a:rPr>
              <a:t>series (</a:t>
            </a:r>
            <a:r>
              <a:rPr lang="en-US" i="1" dirty="0" smtClean="0">
                <a:cs typeface="ITC Officina Sans Book"/>
              </a:rPr>
              <a:t>Communication Faculty Research Publications</a:t>
            </a:r>
            <a:r>
              <a:rPr lang="en-US" dirty="0" smtClean="0">
                <a:cs typeface="ITC Officina Sans Book"/>
              </a:rPr>
              <a:t>, for example) </a:t>
            </a:r>
            <a:endParaRPr lang="en-US" dirty="0">
              <a:cs typeface="ITC Officina Sans Book"/>
            </a:endParaRPr>
          </a:p>
          <a:p>
            <a:pPr marL="514350" indent="-514350">
              <a:buFont typeface="+mj-lt"/>
              <a:buAutoNum type="arabicPeriod"/>
            </a:pPr>
            <a:r>
              <a:rPr lang="en-US" dirty="0">
                <a:cs typeface="ITC Officina Sans Book"/>
              </a:rPr>
              <a:t>Login, or register</a:t>
            </a:r>
          </a:p>
          <a:p>
            <a:pPr marL="514350" indent="-514350">
              <a:buFont typeface="+mj-lt"/>
              <a:buAutoNum type="arabicPeriod"/>
            </a:pPr>
            <a:r>
              <a:rPr lang="en-US" dirty="0">
                <a:cs typeface="ITC Officina Sans Book"/>
              </a:rPr>
              <a:t>Begin to upload your own Word/PDF files</a:t>
            </a:r>
          </a:p>
          <a:p>
            <a:pPr marL="971550" lvl="1" indent="-514350"/>
            <a:r>
              <a:rPr lang="en-US" dirty="0">
                <a:cs typeface="ITC Officina Sans Book"/>
              </a:rPr>
              <a:t>Abstract</a:t>
            </a:r>
          </a:p>
          <a:p>
            <a:pPr marL="971550" lvl="1" indent="-514350"/>
            <a:r>
              <a:rPr lang="en-US" dirty="0">
                <a:cs typeface="ITC Officina Sans Book"/>
              </a:rPr>
              <a:t>Keywords</a:t>
            </a:r>
          </a:p>
          <a:p>
            <a:pPr marL="971550" lvl="1" indent="-514350"/>
            <a:r>
              <a:rPr lang="en-US" dirty="0">
                <a:cs typeface="ITC Officina Sans Book"/>
              </a:rPr>
              <a:t>Citation Information (if already published)</a:t>
            </a:r>
          </a:p>
          <a:p>
            <a:pPr marL="971550" lvl="1" indent="-514350"/>
            <a:r>
              <a:rPr lang="en-US" dirty="0">
                <a:cs typeface="ITC Officina Sans Book"/>
              </a:rPr>
              <a:t>PDF/.doc copy of article/chapter</a:t>
            </a:r>
          </a:p>
          <a:p>
            <a:pPr marL="971550" lvl="1" indent="-514350"/>
            <a:r>
              <a:rPr lang="en-US" dirty="0">
                <a:cs typeface="ITC Officina Sans Book"/>
              </a:rPr>
              <a:t>Additional files, if desired (datasets, images)</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Getting Started: DIY</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419600"/>
          </a:xfrm>
        </p:spPr>
        <p:txBody>
          <a:bodyPr>
            <a:normAutofit/>
          </a:bodyPr>
          <a:lstStyle/>
          <a:p>
            <a:pPr marL="514350" indent="-514350">
              <a:buFont typeface="+mj-lt"/>
              <a:buAutoNum type="arabicPeriod"/>
            </a:pPr>
            <a:r>
              <a:rPr lang="en-US" dirty="0">
                <a:cs typeface="ITC Officina Sans Book"/>
              </a:rPr>
              <a:t>E-mail me your/another’s vita or list of publications</a:t>
            </a:r>
            <a:r>
              <a:rPr lang="en-US" dirty="0" smtClean="0">
                <a:cs typeface="ITC Officina Sans Book"/>
              </a:rPr>
              <a:t>.</a:t>
            </a:r>
          </a:p>
          <a:p>
            <a:pPr marL="514350" indent="-514350">
              <a:buFont typeface="+mj-lt"/>
              <a:buAutoNum type="arabicPeriod"/>
            </a:pPr>
            <a:endParaRPr lang="en-US" dirty="0">
              <a:cs typeface="ITC Officina Sans Book"/>
            </a:endParaRPr>
          </a:p>
          <a:p>
            <a:pPr marL="514350" indent="-514350">
              <a:buFont typeface="+mj-lt"/>
              <a:buAutoNum type="arabicPeriod"/>
            </a:pPr>
            <a:endParaRPr lang="en-US" dirty="0" smtClean="0">
              <a:cs typeface="ITC Officina Sans Book"/>
            </a:endParaRPr>
          </a:p>
          <a:p>
            <a:pPr marL="514350" indent="-514350">
              <a:buFont typeface="+mj-lt"/>
              <a:buAutoNum type="arabicPeriod"/>
            </a:pPr>
            <a:endParaRPr lang="en-US" dirty="0">
              <a:cs typeface="ITC Officina Sans Book"/>
            </a:endParaRPr>
          </a:p>
          <a:p>
            <a:pPr marL="514350" indent="-514350">
              <a:buFont typeface="+mj-lt"/>
              <a:buAutoNum type="arabicPeriod"/>
            </a:pPr>
            <a:endParaRPr lang="en-US" dirty="0">
              <a:cs typeface="ITC Officina Sans Book"/>
            </a:endParaRPr>
          </a:p>
          <a:p>
            <a:pPr marL="514350" indent="-514350">
              <a:buFont typeface="+mj-lt"/>
              <a:buAutoNum type="arabicPeriod"/>
            </a:pPr>
            <a:r>
              <a:rPr lang="en-US" dirty="0" smtClean="0">
                <a:cs typeface="ITC Officina Sans Book"/>
              </a:rPr>
              <a:t>There </a:t>
            </a:r>
            <a:r>
              <a:rPr lang="en-US" dirty="0">
                <a:cs typeface="ITC Officina Sans Book"/>
              </a:rPr>
              <a:t>is no second step.</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Getting Started: DIFM</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0" y="2971800"/>
            <a:ext cx="9144000" cy="18288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4000" dirty="0" smtClean="0">
                <a:latin typeface="Georgia"/>
                <a:cs typeface="ITC Officina Sans Book"/>
              </a:rPr>
              <a:t>		</a:t>
            </a:r>
            <a:r>
              <a:rPr lang="en-US" sz="4000" dirty="0" smtClean="0">
                <a:latin typeface="Georgia"/>
                <a:cs typeface="ITC Officina Sans Book"/>
                <a:hlinkClick r:id="rId3"/>
              </a:rPr>
              <a:t>jnf@wayne.edu</a:t>
            </a:r>
            <a:r>
              <a:rPr lang="en-US" sz="4000" dirty="0" smtClean="0">
                <a:latin typeface="Georgia"/>
                <a:cs typeface="ITC Officina Sans Book"/>
              </a:rPr>
              <a:t> </a:t>
            </a:r>
            <a:r>
              <a:rPr lang="en-US" sz="4000" i="1" dirty="0" smtClean="0">
                <a:latin typeface="Georgia"/>
                <a:cs typeface="ITC Officina Sans Book"/>
              </a:rPr>
              <a:t>or</a:t>
            </a:r>
            <a:endParaRPr lang="en-US" sz="4000" dirty="0" smtClean="0">
              <a:latin typeface="Georgia"/>
              <a:cs typeface="ITC Officina Sans Book"/>
            </a:endParaRPr>
          </a:p>
          <a:p>
            <a:pPr marL="0" indent="0">
              <a:buNone/>
            </a:pPr>
            <a:r>
              <a:rPr lang="en-US" sz="4000" dirty="0" smtClean="0">
                <a:latin typeface="Georgia"/>
                <a:cs typeface="ITC Officina Sans Book"/>
              </a:rPr>
              <a:t>		</a:t>
            </a:r>
            <a:r>
              <a:rPr lang="en-US" sz="4000" dirty="0" smtClean="0">
                <a:latin typeface="Georgia"/>
                <a:cs typeface="ITC Officina Sans Book"/>
                <a:hlinkClick r:id="rId4"/>
              </a:rPr>
              <a:t>digitalcommons@wayne.edu</a:t>
            </a:r>
            <a:endParaRPr lang="en-US" sz="4000" dirty="0" smtClean="0">
              <a:latin typeface="Georgia"/>
              <a:cs typeface="ITC Officina Sans Book"/>
            </a:endParaRPr>
          </a:p>
          <a:p>
            <a:pPr marL="0" indent="0">
              <a:buNone/>
            </a:pPr>
            <a:endParaRPr lang="en-US" dirty="0">
              <a:latin typeface="Georgia"/>
              <a:cs typeface="ITC Officina Sans Book"/>
            </a:endParaRPr>
          </a:p>
        </p:txBody>
      </p:sp>
      <p:pic>
        <p:nvPicPr>
          <p:cNvPr id="8" name="Picture 7" descr="wsu.png"/>
          <p:cNvPicPr>
            <a:picLocks noChangeAspect="1"/>
          </p:cNvPicPr>
          <p:nvPr/>
        </p:nvPicPr>
        <p:blipFill>
          <a:blip r:embed="rId5"/>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100036146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678363"/>
          </a:xfrm>
        </p:spPr>
        <p:txBody>
          <a:bodyPr>
            <a:normAutofit/>
          </a:bodyPr>
          <a:lstStyle/>
          <a:p>
            <a:pPr marL="0" indent="0">
              <a:buNone/>
            </a:pPr>
            <a:r>
              <a:rPr lang="en-US" i="1" dirty="0" smtClean="0">
                <a:cs typeface="ITC Officina Sans Book"/>
              </a:rPr>
              <a:t>This presentation is OA and available at:</a:t>
            </a:r>
          </a:p>
          <a:p>
            <a:pPr marL="0" indent="0">
              <a:buNone/>
            </a:pPr>
            <a:r>
              <a:rPr lang="en-US" dirty="0">
                <a:cs typeface="ITC Officina Sans Book"/>
                <a:hlinkClick r:id="rId3"/>
              </a:rPr>
              <a:t>http://digitalcommons.wayne.edu/libsp/</a:t>
            </a:r>
            <a:r>
              <a:rPr lang="en-US" dirty="0" smtClean="0">
                <a:cs typeface="ITC Officina Sans Book"/>
                <a:hlinkClick r:id="rId3"/>
              </a:rPr>
              <a:t>55/</a:t>
            </a:r>
            <a:endParaRPr lang="en-US" dirty="0" smtClean="0">
              <a:cs typeface="ITC Officina Sans Book"/>
            </a:endParaRPr>
          </a:p>
          <a:p>
            <a:pPr marL="0" indent="0">
              <a:buNone/>
            </a:pPr>
            <a:endParaRPr lang="en-US" dirty="0" smtClean="0">
              <a:cs typeface="ITC Officina Sans Book"/>
            </a:endParaRPr>
          </a:p>
          <a:p>
            <a:pPr marL="0" indent="0">
              <a:buNone/>
            </a:pPr>
            <a:r>
              <a:rPr lang="en-US" b="1" dirty="0" smtClean="0">
                <a:cs typeface="ITC Officina Sans Book"/>
              </a:rPr>
              <a:t>Joshua Neds-Fox</a:t>
            </a:r>
          </a:p>
          <a:p>
            <a:pPr marL="0" indent="0">
              <a:buNone/>
            </a:pPr>
            <a:r>
              <a:rPr lang="en-US" dirty="0" smtClean="0">
                <a:cs typeface="ITC Officina Sans Book"/>
              </a:rPr>
              <a:t>Coordinator for Digital Publishing</a:t>
            </a:r>
          </a:p>
          <a:p>
            <a:pPr marL="0" indent="0">
              <a:buNone/>
            </a:pPr>
            <a:r>
              <a:rPr lang="en-US" dirty="0" smtClean="0">
                <a:cs typeface="ITC Officina Sans Book"/>
                <a:hlinkClick r:id="rId4"/>
              </a:rPr>
              <a:t>jnf@wayne.edu</a:t>
            </a:r>
            <a:r>
              <a:rPr lang="en-US" dirty="0" smtClean="0">
                <a:cs typeface="ITC Officina Sans Book"/>
              </a:rPr>
              <a:t> | 7-4460 | 172 Purdy Library</a:t>
            </a:r>
          </a:p>
          <a:p>
            <a:pPr marL="0" indent="0">
              <a:buNone/>
            </a:pPr>
            <a:endParaRPr lang="en-US" dirty="0" smtClean="0">
              <a:cs typeface="ITC Officina Sans Book"/>
            </a:endParaRPr>
          </a:p>
          <a:p>
            <a:pPr marL="0" indent="0">
              <a:buNone/>
            </a:pPr>
            <a:endParaRPr lang="en-US" dirty="0">
              <a:cs typeface="ITC Officina Sans Book"/>
            </a:endParaRP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Questions</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5"/>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94772509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058672" cy="4525963"/>
          </a:xfrm>
        </p:spPr>
        <p:txBody>
          <a:bodyPr>
            <a:normAutofit/>
          </a:bodyPr>
          <a:lstStyle/>
          <a:p>
            <a:pPr marL="0" indent="0">
              <a:buNone/>
            </a:pPr>
            <a:r>
              <a:rPr lang="en-US" sz="3600" dirty="0" smtClean="0"/>
              <a:t>OA journals are growing at 15% a year, while subscription journals are growing at 3.5% a year.</a:t>
            </a:r>
          </a:p>
          <a:p>
            <a:pPr marL="0" indent="0">
              <a:buNone/>
            </a:pPr>
            <a:endParaRPr lang="en-US" dirty="0"/>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lvl="0">
              <a:spcBef>
                <a:spcPct val="0"/>
              </a:spcBef>
              <a:defRPr/>
            </a:pPr>
            <a:r>
              <a:rPr lang="en-US" sz="4400" dirty="0">
                <a:effectLst>
                  <a:outerShdw blurRad="50800" dist="38100" dir="2700000">
                    <a:srgbClr val="000000">
                      <a:alpha val="43000"/>
                    </a:srgbClr>
                  </a:outerShdw>
                </a:effectLst>
                <a:latin typeface="Georgia"/>
              </a:rPr>
              <a:t>Open Access Landscape</a:t>
            </a: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a:latin typeface="Georgia"/>
              </a:rPr>
              <a:t>Source</a:t>
            </a:r>
            <a:r>
              <a:rPr lang="en-US" sz="1200" dirty="0" smtClean="0">
                <a:latin typeface="Georgia"/>
              </a:rPr>
              <a:t>:</a:t>
            </a:r>
            <a:r>
              <a:rPr lang="fi-FI" sz="1200" dirty="0" smtClean="0">
                <a:latin typeface="Georgia"/>
              </a:rPr>
              <a:t> </a:t>
            </a:r>
            <a:r>
              <a:rPr lang="fi-FI" sz="1200" dirty="0">
                <a:latin typeface="Georgia"/>
              </a:rPr>
              <a:t>M. Laakso et al. </a:t>
            </a:r>
            <a:r>
              <a:rPr lang="fi-FI" sz="1200" dirty="0" err="1">
                <a:latin typeface="Georgia"/>
              </a:rPr>
              <a:t>PLoS</a:t>
            </a:r>
            <a:r>
              <a:rPr lang="fi-FI" sz="1200" dirty="0">
                <a:latin typeface="Georgia"/>
              </a:rPr>
              <a:t> ONE 6, e20961 (2011)</a:t>
            </a:r>
            <a:r>
              <a:rPr lang="en-US" sz="1200" dirty="0">
                <a:latin typeface="Georgia"/>
              </a:rPr>
              <a:t> .</a:t>
            </a:r>
          </a:p>
        </p:txBody>
      </p:sp>
      <p:pic>
        <p:nvPicPr>
          <p:cNvPr id="9" name="Picture 8" descr="wsu.png"/>
          <p:cNvPicPr>
            <a:picLocks noChangeAspect="1"/>
          </p:cNvPicPr>
          <p:nvPr/>
        </p:nvPicPr>
        <p:blipFill>
          <a:blip r:embed="rId3"/>
          <a:stretch>
            <a:fillRect/>
          </a:stretch>
        </p:blipFill>
        <p:spPr>
          <a:xfrm>
            <a:off x="7543800" y="304800"/>
            <a:ext cx="1143000" cy="685800"/>
          </a:xfrm>
          <a:prstGeom prst="rect">
            <a:avLst/>
          </a:prstGeom>
        </p:spPr>
      </p:pic>
      <p:pic>
        <p:nvPicPr>
          <p:cNvPr id="8" name="Picture 7" descr="Open600.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3000" y="1600200"/>
            <a:ext cx="3733800" cy="3895598"/>
          </a:xfrm>
          <a:prstGeom prst="rect">
            <a:avLst/>
          </a:prstGeom>
        </p:spPr>
      </p:pic>
    </p:spTree>
    <p:extLst>
      <p:ext uri="{BB962C8B-B14F-4D97-AF65-F5344CB8AC3E}">
        <p14:creationId xmlns:p14="http://schemas.microsoft.com/office/powerpoint/2010/main" val="3771799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Public Library of Science has a succinct definition:</a:t>
            </a:r>
          </a:p>
          <a:p>
            <a:pPr marL="0" indent="0">
              <a:buNone/>
            </a:pPr>
            <a:endParaRPr lang="en-US" sz="1200" dirty="0"/>
          </a:p>
          <a:p>
            <a:pPr marL="400050" lvl="1" indent="0">
              <a:buNone/>
            </a:pPr>
            <a:r>
              <a:rPr lang="en-US" i="1" dirty="0" smtClean="0"/>
              <a:t>“All PLOS content is Open Access, meaning it is freely accessible online to everyone, everywhere.”</a:t>
            </a:r>
            <a:endParaRPr lang="en-US" dirty="0" smtClean="0"/>
          </a:p>
          <a:p>
            <a:pPr marL="400050" lvl="1" indent="0">
              <a:buNone/>
            </a:pPr>
            <a:endParaRPr lang="en-US" i="1" dirty="0"/>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Georgia"/>
                <a:ea typeface="+mj-ea"/>
                <a:cs typeface="+mj-cs"/>
              </a:rPr>
              <a:t>What </a:t>
            </a: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is OA?</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a:latin typeface="Georgia"/>
              </a:rPr>
              <a:t>http://</a:t>
            </a:r>
            <a:r>
              <a:rPr lang="en-US" sz="1200" dirty="0" err="1">
                <a:latin typeface="Georgia"/>
              </a:rPr>
              <a:t>www.plos.org</a:t>
            </a:r>
            <a:r>
              <a:rPr lang="en-US" sz="1200" dirty="0">
                <a:latin typeface="Georgia"/>
              </a:rPr>
              <a:t>/#4</a:t>
            </a:r>
          </a:p>
        </p:txBody>
      </p:sp>
      <p:pic>
        <p:nvPicPr>
          <p:cNvPr id="9" name="Picture 8"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15018779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Two models:</a:t>
            </a:r>
          </a:p>
          <a:p>
            <a:pPr marL="0" indent="0">
              <a:buNone/>
            </a:pPr>
            <a:endParaRPr lang="en-US" sz="1500" dirty="0" smtClean="0"/>
          </a:p>
          <a:p>
            <a:pPr lvl="1"/>
            <a:r>
              <a:rPr lang="en-US" dirty="0" smtClean="0"/>
              <a:t>Gold OA: Open Access Journals</a:t>
            </a:r>
          </a:p>
          <a:p>
            <a:pPr marL="457200" lvl="1" indent="0">
              <a:buNone/>
            </a:pPr>
            <a:r>
              <a:rPr lang="en-US" i="1" dirty="0" smtClean="0"/>
              <a:t>	Peer Reviewed, some charge author fees</a:t>
            </a:r>
            <a:endParaRPr lang="en-US" dirty="0" smtClean="0"/>
          </a:p>
          <a:p>
            <a:pPr marL="457200" lvl="1" indent="0">
              <a:buNone/>
            </a:pPr>
            <a:endParaRPr lang="en-US" sz="1200" dirty="0" smtClean="0"/>
          </a:p>
          <a:p>
            <a:pPr lvl="1"/>
            <a:r>
              <a:rPr lang="en-US" dirty="0" smtClean="0"/>
              <a:t>Green OA: Open Access Repositories</a:t>
            </a:r>
          </a:p>
          <a:p>
            <a:pPr marL="800100" lvl="2" indent="0">
              <a:buNone/>
            </a:pPr>
            <a:r>
              <a:rPr lang="en-US" i="1" dirty="0" smtClean="0"/>
              <a:t>Hosts content created/vetted elsewhere (preprint, </a:t>
            </a:r>
            <a:r>
              <a:rPr lang="en-US" i="1" dirty="0" err="1" smtClean="0"/>
              <a:t>postprint</a:t>
            </a:r>
            <a:r>
              <a:rPr lang="en-US" i="1" dirty="0" smtClean="0"/>
              <a:t>), generally charges no fees.</a:t>
            </a:r>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Georgia"/>
                <a:ea typeface="+mj-ea"/>
                <a:cs typeface="+mj-cs"/>
              </a:rPr>
              <a:t>What </a:t>
            </a: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is OA?</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a:latin typeface="Georgia"/>
              </a:rPr>
              <a:t>http://</a:t>
            </a:r>
            <a:r>
              <a:rPr lang="en-US" sz="1200" dirty="0" err="1">
                <a:latin typeface="Georgia"/>
              </a:rPr>
              <a:t>www.plos.org</a:t>
            </a:r>
            <a:r>
              <a:rPr lang="en-US" sz="1200" dirty="0">
                <a:latin typeface="Georgia"/>
              </a:rPr>
              <a:t>/#4</a:t>
            </a:r>
          </a:p>
        </p:txBody>
      </p:sp>
      <p:pic>
        <p:nvPicPr>
          <p:cNvPr id="9" name="Picture 8"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150187797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Lawrence, </a:t>
            </a:r>
            <a:r>
              <a:rPr lang="en-US" i="1" dirty="0" smtClean="0"/>
              <a:t>Nature</a:t>
            </a:r>
            <a:r>
              <a:rPr lang="en-US" dirty="0" smtClean="0"/>
              <a:t> 411 (2001):</a:t>
            </a:r>
          </a:p>
          <a:p>
            <a:pPr marL="400050" lvl="1" indent="0">
              <a:buNone/>
            </a:pPr>
            <a:r>
              <a:rPr lang="en-US" i="1" dirty="0" smtClean="0"/>
              <a:t>Free online availability substantially increases a paper’s impact</a:t>
            </a:r>
          </a:p>
          <a:p>
            <a:pPr marL="400050" lvl="1" indent="0">
              <a:buNone/>
            </a:pPr>
            <a:endParaRPr lang="en-US" i="1" dirty="0" smtClean="0"/>
          </a:p>
          <a:p>
            <a:r>
              <a:rPr lang="en-US" dirty="0" smtClean="0"/>
              <a:t>Norris et al, J of the Am. Soc. For Info </a:t>
            </a:r>
            <a:r>
              <a:rPr lang="en-US" dirty="0" err="1" smtClean="0"/>
              <a:t>Sci</a:t>
            </a:r>
            <a:r>
              <a:rPr lang="en-US" dirty="0" smtClean="0"/>
              <a:t> &amp; Tech 59.12 (2008):</a:t>
            </a:r>
            <a:endParaRPr lang="en-US" dirty="0"/>
          </a:p>
          <a:p>
            <a:pPr marL="400050" lvl="1" indent="0">
              <a:buNone/>
            </a:pPr>
            <a:r>
              <a:rPr lang="en-US" i="1" dirty="0" smtClean="0"/>
              <a:t>The citation advantage of open-access articles</a:t>
            </a:r>
            <a:endParaRPr lang="en-US" i="1" dirty="0"/>
          </a:p>
          <a:p>
            <a:pPr marL="400050" lvl="1" indent="0">
              <a:buNone/>
            </a:pPr>
            <a:endParaRPr lang="en-US" dirty="0" smtClean="0"/>
          </a:p>
          <a:p>
            <a:r>
              <a:rPr lang="en-US" dirty="0" err="1" smtClean="0"/>
              <a:t>Gargouri</a:t>
            </a:r>
            <a:r>
              <a:rPr lang="en-US" dirty="0" smtClean="0"/>
              <a:t> </a:t>
            </a:r>
            <a:r>
              <a:rPr lang="en-US" dirty="0"/>
              <a:t>et al, </a:t>
            </a:r>
            <a:r>
              <a:rPr lang="en-US" dirty="0" err="1"/>
              <a:t>PLoS</a:t>
            </a:r>
            <a:r>
              <a:rPr lang="en-US" dirty="0"/>
              <a:t> One 5.10 </a:t>
            </a:r>
            <a:r>
              <a:rPr lang="en-US" dirty="0" smtClean="0"/>
              <a:t>(2010</a:t>
            </a:r>
            <a:r>
              <a:rPr lang="en-US" dirty="0"/>
              <a:t>):</a:t>
            </a:r>
          </a:p>
          <a:p>
            <a:pPr marL="400050" lvl="1" indent="0">
              <a:buNone/>
            </a:pPr>
            <a:r>
              <a:rPr lang="en-US" i="1" dirty="0" smtClean="0"/>
              <a:t>Self</a:t>
            </a:r>
            <a:r>
              <a:rPr lang="en-US" i="1" dirty="0"/>
              <a:t>-Selected or Mandated, Open Access Increases Citation Impact for Higher Quality </a:t>
            </a:r>
            <a:r>
              <a:rPr lang="en-US" i="1" dirty="0" smtClean="0"/>
              <a:t>Research</a:t>
            </a:r>
            <a:endParaRPr lang="en-US" i="1" dirty="0"/>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Green OA and </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Citation Impact</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b="1" dirty="0" smtClean="0">
                <a:latin typeface="Georgia"/>
              </a:rPr>
              <a:t>Summary of research at: </a:t>
            </a:r>
            <a:r>
              <a:rPr lang="en-US" sz="1200" dirty="0" smtClean="0">
                <a:latin typeface="Georgia"/>
              </a:rPr>
              <a:t>http</a:t>
            </a:r>
            <a:r>
              <a:rPr lang="en-US" sz="1200" dirty="0">
                <a:latin typeface="Georgia"/>
              </a:rPr>
              <a:t>://</a:t>
            </a:r>
            <a:r>
              <a:rPr lang="en-US" sz="1200" dirty="0" err="1">
                <a:latin typeface="Georgia"/>
              </a:rPr>
              <a:t>eprints.soton.ac.uk</a:t>
            </a:r>
            <a:r>
              <a:rPr lang="en-US" sz="1200" dirty="0">
                <a:latin typeface="Georgia"/>
              </a:rPr>
              <a:t>/268516/2/</a:t>
            </a:r>
            <a:r>
              <a:rPr lang="en-US" sz="1200" dirty="0" err="1">
                <a:latin typeface="Georgia"/>
              </a:rPr>
              <a:t>Citation_advantage_paper.pdf</a:t>
            </a:r>
            <a:endParaRPr lang="en-US" sz="1200" dirty="0">
              <a:latin typeface="Georgia"/>
            </a:endParaRPr>
          </a:p>
        </p:txBody>
      </p:sp>
      <p:pic>
        <p:nvPicPr>
          <p:cNvPr id="8" name="Picture 7"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5279501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Green OA and </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Georgia"/>
                <a:ea typeface="+mj-ea"/>
                <a:cs typeface="+mj-cs"/>
              </a:rPr>
              <a:t>Citation Impact</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8" name="Content Placeholder 2"/>
          <p:cNvSpPr>
            <a:spLocks noGrp="1"/>
          </p:cNvSpPr>
          <p:nvPr>
            <p:ph idx="1"/>
          </p:nvPr>
        </p:nvSpPr>
        <p:spPr>
          <a:xfrm>
            <a:off x="474784" y="1447801"/>
            <a:ext cx="2573215" cy="3124200"/>
          </a:xfrm>
        </p:spPr>
        <p:txBody>
          <a:bodyPr>
            <a:normAutofit/>
          </a:bodyPr>
          <a:lstStyle/>
          <a:p>
            <a:pPr marL="0" indent="0">
              <a:buNone/>
            </a:pPr>
            <a:r>
              <a:rPr lang="en-US" sz="1800" dirty="0" smtClean="0">
                <a:latin typeface="Georgia"/>
                <a:cs typeface="Georgia"/>
              </a:rPr>
              <a:t>Open access articles are viewed and cited more frequently than non-open access articles</a:t>
            </a:r>
          </a:p>
          <a:p>
            <a:endParaRPr lang="en-US" sz="1800" dirty="0" smtClean="0">
              <a:latin typeface="Georgia"/>
              <a:cs typeface="Georgia"/>
            </a:endParaRPr>
          </a:p>
          <a:p>
            <a:pPr marL="283464" lvl="1"/>
            <a:r>
              <a:rPr lang="en-US" sz="1400" dirty="0" smtClean="0">
                <a:latin typeface="Georgia"/>
                <a:cs typeface="Georgia"/>
              </a:rPr>
              <a:t>Download advantage</a:t>
            </a:r>
          </a:p>
          <a:p>
            <a:pPr marL="283464" lvl="1"/>
            <a:r>
              <a:rPr lang="en-US" sz="1400" dirty="0" smtClean="0">
                <a:latin typeface="Georgia"/>
                <a:cs typeface="Georgia"/>
              </a:rPr>
              <a:t>Competitive advantage</a:t>
            </a:r>
          </a:p>
          <a:p>
            <a:pPr marL="283464" lvl="1"/>
            <a:r>
              <a:rPr lang="en-US" sz="1400" dirty="0" smtClean="0">
                <a:latin typeface="Georgia"/>
                <a:cs typeface="Georgia"/>
              </a:rPr>
              <a:t>Accessibility advantage</a:t>
            </a:r>
          </a:p>
        </p:txBody>
      </p:sp>
      <p:pic>
        <p:nvPicPr>
          <p:cNvPr id="9" name="Picture 8" descr="OA impact graph.jpg"/>
          <p:cNvPicPr>
            <a:picLocks noChangeAspect="1"/>
          </p:cNvPicPr>
          <p:nvPr/>
        </p:nvPicPr>
        <p:blipFill>
          <a:blip r:embed="rId3"/>
          <a:stretch>
            <a:fillRect/>
          </a:stretch>
        </p:blipFill>
        <p:spPr>
          <a:xfrm>
            <a:off x="3257062" y="1447800"/>
            <a:ext cx="5410200" cy="4003548"/>
          </a:xfrm>
          <a:prstGeom prst="rect">
            <a:avLst/>
          </a:prstGeom>
        </p:spPr>
      </p:pic>
      <p:sp>
        <p:nvSpPr>
          <p:cNvPr id="10" name="TextBox 9"/>
          <p:cNvSpPr txBox="1"/>
          <p:nvPr/>
        </p:nvSpPr>
        <p:spPr>
          <a:xfrm>
            <a:off x="474784" y="5791200"/>
            <a:ext cx="8192477" cy="1015663"/>
          </a:xfrm>
          <a:prstGeom prst="rect">
            <a:avLst/>
          </a:prstGeom>
          <a:noFill/>
        </p:spPr>
        <p:txBody>
          <a:bodyPr wrap="square" rtlCol="0">
            <a:spAutoFit/>
          </a:bodyPr>
          <a:lstStyle/>
          <a:p>
            <a:pPr algn="r"/>
            <a:r>
              <a:rPr lang="en-US" sz="1400" dirty="0" smtClean="0">
                <a:latin typeface="Georgia"/>
                <a:cs typeface="Georgia"/>
              </a:rPr>
              <a:t>Source: </a:t>
            </a:r>
            <a:r>
              <a:rPr lang="en-US" sz="1400" dirty="0" smtClean="0">
                <a:latin typeface="Georgia"/>
                <a:cs typeface="Georgia"/>
                <a:hlinkClick r:id="rId4"/>
              </a:rPr>
              <a:t>Brody &amp; Harnad</a:t>
            </a:r>
            <a:r>
              <a:rPr lang="en-US" sz="1400" dirty="0" smtClean="0">
                <a:latin typeface="Georgia"/>
                <a:cs typeface="Georgia"/>
              </a:rPr>
              <a:t> (2004). “Comparing the Impact of Open Access (OA) vs. Non-OA Articles in the Same Journals.” </a:t>
            </a:r>
            <a:r>
              <a:rPr lang="en-US" sz="1400" i="1" dirty="0" smtClean="0">
                <a:latin typeface="Georgia"/>
                <a:cs typeface="Georgia"/>
              </a:rPr>
              <a:t>D-Lib Magazine, 10(4)</a:t>
            </a:r>
            <a:r>
              <a:rPr lang="en-US" sz="1400" dirty="0" smtClean="0">
                <a:latin typeface="Georgia"/>
                <a:cs typeface="Georgia"/>
              </a:rPr>
              <a:t>, Available at http://www.dlib.org/dlib/june04/harnad/06harnad.html</a:t>
            </a:r>
          </a:p>
          <a:p>
            <a:endParaRPr lang="en-US" dirty="0">
              <a:latin typeface="Georgia"/>
              <a:cs typeface="Georgia"/>
            </a:endParaRPr>
          </a:p>
        </p:txBody>
      </p:sp>
      <p:pic>
        <p:nvPicPr>
          <p:cNvPr id="7" name="Picture 6" descr="wsu.png"/>
          <p:cNvPicPr>
            <a:picLocks noChangeAspect="1"/>
          </p:cNvPicPr>
          <p:nvPr/>
        </p:nvPicPr>
        <p:blipFill>
          <a:blip r:embed="rId5"/>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5592651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On the one hand, acknowledgement of the importance of Open Access:</a:t>
            </a:r>
          </a:p>
          <a:p>
            <a:endParaRPr lang="en-US" sz="1000" dirty="0" smtClean="0"/>
          </a:p>
          <a:p>
            <a:pPr marL="914400"/>
            <a:r>
              <a:rPr lang="en-US" dirty="0" smtClean="0"/>
              <a:t>70% agree they’d deposit published articles to an IR if library provided service</a:t>
            </a:r>
          </a:p>
          <a:p>
            <a:pPr marL="914400"/>
            <a:endParaRPr lang="en-US" sz="1000" dirty="0" smtClean="0"/>
          </a:p>
          <a:p>
            <a:pPr marL="914400"/>
            <a:r>
              <a:rPr lang="en-US" dirty="0" smtClean="0"/>
              <a:t>92% agree that open access to publicly funded research results is important.</a:t>
            </a:r>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lvl="0">
              <a:spcBef>
                <a:spcPct val="0"/>
              </a:spcBef>
              <a:defRPr/>
            </a:pPr>
            <a:r>
              <a:rPr lang="en-US" sz="4400" dirty="0" smtClean="0">
                <a:effectLst>
                  <a:outerShdw blurRad="50800" dist="38100" dir="2700000">
                    <a:srgbClr val="000000">
                      <a:alpha val="43000"/>
                    </a:srgbClr>
                  </a:outerShdw>
                </a:effectLst>
                <a:latin typeface="Georgia"/>
                <a:ea typeface="+mj-ea"/>
                <a:cs typeface="+mj-cs"/>
              </a:rPr>
              <a:t>2011 Survey of </a:t>
            </a:r>
          </a:p>
          <a:p>
            <a:pPr lvl="0">
              <a:spcBef>
                <a:spcPct val="0"/>
              </a:spcBef>
              <a:defRPr/>
            </a:pPr>
            <a:r>
              <a:rPr lang="en-US" sz="4400" dirty="0" smtClean="0">
                <a:effectLst>
                  <a:outerShdw blurRad="50800" dist="38100" dir="2700000">
                    <a:srgbClr val="000000">
                      <a:alpha val="43000"/>
                    </a:srgbClr>
                  </a:outerShdw>
                </a:effectLst>
                <a:latin typeface="Georgia"/>
                <a:ea typeface="+mj-ea"/>
                <a:cs typeface="+mj-cs"/>
              </a:rPr>
              <a:t>NIH Funded Faculty </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endParaRPr lang="en-US" sz="1200" dirty="0">
              <a:latin typeface="Georgia"/>
            </a:endParaRPr>
          </a:p>
        </p:txBody>
      </p:sp>
      <p:pic>
        <p:nvPicPr>
          <p:cNvPr id="8" name="Picture 7"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52795019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sz="3871" dirty="0" smtClean="0"/>
              <a:t>On the other hand, disconnect between desire for open access to publications and knowing how to make that happen:</a:t>
            </a:r>
          </a:p>
          <a:p>
            <a:endParaRPr lang="en-US" sz="1000" dirty="0" smtClean="0"/>
          </a:p>
          <a:p>
            <a:pPr marL="914400" lvl="1" indent="-347472">
              <a:buFont typeface="Arial"/>
              <a:buChar char="•"/>
            </a:pPr>
            <a:r>
              <a:rPr lang="en-US" sz="3459" dirty="0" smtClean="0"/>
              <a:t>62% of respondents don’t consider “self-</a:t>
            </a:r>
            <a:r>
              <a:rPr lang="en-US" sz="3412" dirty="0" smtClean="0"/>
              <a:t>archiving” ability to be important when publishing in a journal (least important factor)</a:t>
            </a:r>
          </a:p>
          <a:p>
            <a:pPr marL="914400" lvl="1" indent="-347472">
              <a:buFont typeface="Arial"/>
              <a:buChar char="•"/>
            </a:pPr>
            <a:endParaRPr lang="en-US" sz="1290" dirty="0" smtClean="0"/>
          </a:p>
          <a:p>
            <a:pPr marL="914400" lvl="1" indent="-347472">
              <a:buFont typeface="Arial"/>
              <a:buChar char="•"/>
            </a:pPr>
            <a:r>
              <a:rPr lang="en-US" sz="3459" dirty="0" smtClean="0"/>
              <a:t>97% don’t modify publishing agreements</a:t>
            </a:r>
          </a:p>
          <a:p>
            <a:pPr marL="914400" indent="-347472">
              <a:buNone/>
            </a:pPr>
            <a:endParaRPr lang="en-US" sz="1290" dirty="0" smtClean="0"/>
          </a:p>
          <a:p>
            <a:pPr marL="914400" indent="-347472"/>
            <a:r>
              <a:rPr lang="en-US" sz="3459" dirty="0" smtClean="0"/>
              <a:t>62% didn’t know about WSU’s institutional repository</a:t>
            </a:r>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lvl="0">
              <a:spcBef>
                <a:spcPct val="0"/>
              </a:spcBef>
              <a:defRPr/>
            </a:pPr>
            <a:r>
              <a:rPr lang="en-US" sz="4400" dirty="0" smtClean="0">
                <a:effectLst>
                  <a:outerShdw blurRad="50800" dist="38100" dir="2700000">
                    <a:srgbClr val="000000">
                      <a:alpha val="43000"/>
                    </a:srgbClr>
                  </a:outerShdw>
                </a:effectLst>
                <a:latin typeface="Georgia"/>
                <a:ea typeface="+mj-ea"/>
                <a:cs typeface="+mj-cs"/>
              </a:rPr>
              <a:t>2011 Survey of </a:t>
            </a:r>
          </a:p>
          <a:p>
            <a:pPr lvl="0">
              <a:spcBef>
                <a:spcPct val="0"/>
              </a:spcBef>
              <a:defRPr/>
            </a:pPr>
            <a:r>
              <a:rPr lang="en-US" sz="4400" dirty="0" smtClean="0">
                <a:effectLst>
                  <a:outerShdw blurRad="50800" dist="38100" dir="2700000">
                    <a:srgbClr val="000000">
                      <a:alpha val="43000"/>
                    </a:srgbClr>
                  </a:outerShdw>
                </a:effectLst>
                <a:latin typeface="Georgia"/>
                <a:ea typeface="+mj-ea"/>
                <a:cs typeface="+mj-cs"/>
              </a:rPr>
              <a:t>NIH Funded Faculty </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Georgia"/>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endParaRPr lang="en-US" sz="1200" dirty="0">
              <a:latin typeface="Georgia"/>
            </a:endParaRPr>
          </a:p>
        </p:txBody>
      </p:sp>
      <p:pic>
        <p:nvPicPr>
          <p:cNvPr id="8" name="Picture 7"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5279501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184</TotalTime>
  <Words>2811</Words>
  <Application>Microsoft Macintosh PowerPoint</Application>
  <PresentationFormat>On-screen Show (4:3)</PresentationFormat>
  <Paragraphs>376</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Open Access: What We’re Doing and Where You Fit 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Wayne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Access at Wayne State</dc:title>
  <dc:creator>J Neds-Fox</dc:creator>
  <cp:lastModifiedBy>J Neds-Fox</cp:lastModifiedBy>
  <cp:revision>23</cp:revision>
  <dcterms:created xsi:type="dcterms:W3CDTF">2012-10-24T03:00:42Z</dcterms:created>
  <dcterms:modified xsi:type="dcterms:W3CDTF">2012-10-24T13:59:40Z</dcterms:modified>
</cp:coreProperties>
</file>