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4"/>
  </p:notesMasterIdLst>
  <p:handoutMasterIdLst>
    <p:handoutMasterId r:id="rId35"/>
  </p:handoutMasterIdLst>
  <p:sldIdLst>
    <p:sldId id="256" r:id="rId2"/>
    <p:sldId id="267" r:id="rId3"/>
    <p:sldId id="266" r:id="rId4"/>
    <p:sldId id="288" r:id="rId5"/>
    <p:sldId id="286" r:id="rId6"/>
    <p:sldId id="269" r:id="rId7"/>
    <p:sldId id="280" r:id="rId8"/>
    <p:sldId id="268" r:id="rId9"/>
    <p:sldId id="285" r:id="rId10"/>
    <p:sldId id="293" r:id="rId11"/>
    <p:sldId id="265" r:id="rId12"/>
    <p:sldId id="291" r:id="rId13"/>
    <p:sldId id="295" r:id="rId14"/>
    <p:sldId id="289" r:id="rId15"/>
    <p:sldId id="273" r:id="rId16"/>
    <p:sldId id="275" r:id="rId17"/>
    <p:sldId id="271" r:id="rId18"/>
    <p:sldId id="277" r:id="rId19"/>
    <p:sldId id="276" r:id="rId20"/>
    <p:sldId id="278" r:id="rId21"/>
    <p:sldId id="270" r:id="rId22"/>
    <p:sldId id="297" r:id="rId23"/>
    <p:sldId id="281" r:id="rId24"/>
    <p:sldId id="282" r:id="rId25"/>
    <p:sldId id="283" r:id="rId26"/>
    <p:sldId id="298" r:id="rId27"/>
    <p:sldId id="299" r:id="rId28"/>
    <p:sldId id="279" r:id="rId29"/>
    <p:sldId id="261" r:id="rId30"/>
    <p:sldId id="260" r:id="rId31"/>
    <p:sldId id="263" r:id="rId32"/>
    <p:sldId id="264"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scaleToFitPaper="1"/>
  <p:clrMru>
    <a:srgbClr val="F6E21A"/>
    <a:srgbClr val="E8E33F"/>
    <a:srgbClr val="D7D2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45446" autoAdjust="0"/>
    <p:restoredTop sz="65154" autoAdjust="0"/>
  </p:normalViewPr>
  <p:slideViewPr>
    <p:cSldViewPr snapToObjects="1">
      <p:cViewPr varScale="1">
        <p:scale>
          <a:sx n="76" d="100"/>
          <a:sy n="76" d="100"/>
        </p:scale>
        <p:origin x="-104" y="-5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handoutMaster" Target="handoutMasters/handoutMaster1.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88DD15-6E26-4FA7-85C3-22E51B13A14A}" type="datetimeFigureOut">
              <a:rPr lang="en-US" smtClean="0"/>
              <a:pPr/>
              <a:t>10/10/12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58FFB06-31D7-48DC-91B7-3645BE0D7496}" type="slidenum">
              <a:rPr lang="en-US" smtClean="0"/>
              <a:pPr/>
              <a:t>‹#›</a:t>
            </a:fld>
            <a:endParaRPr lang="en-US"/>
          </a:p>
        </p:txBody>
      </p:sp>
    </p:spTree>
    <p:extLst>
      <p:ext uri="{BB962C8B-B14F-4D97-AF65-F5344CB8AC3E}">
        <p14:creationId xmlns:p14="http://schemas.microsoft.com/office/powerpoint/2010/main" val="443988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245A39-AD25-4F50-AD23-B0919EED1DFC}" type="datetimeFigureOut">
              <a:rPr lang="en-US" smtClean="0"/>
              <a:pPr/>
              <a:t>10/10/12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28C09F-406B-4CE6-82F7-6950034D6986}" type="slidenum">
              <a:rPr lang="en-US" smtClean="0"/>
              <a:pPr/>
              <a:t>‹#›</a:t>
            </a:fld>
            <a:endParaRPr lang="en-US"/>
          </a:p>
        </p:txBody>
      </p:sp>
    </p:spTree>
    <p:extLst>
      <p:ext uri="{BB962C8B-B14F-4D97-AF65-F5344CB8AC3E}">
        <p14:creationId xmlns:p14="http://schemas.microsoft.com/office/powerpoint/2010/main" val="237721767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latin typeface="Georgia"/>
              <a:cs typeface="Georgia"/>
            </a:endParaRPr>
          </a:p>
        </p:txBody>
      </p:sp>
      <p:sp>
        <p:nvSpPr>
          <p:cNvPr id="4" name="Slide Number Placeholder 3"/>
          <p:cNvSpPr>
            <a:spLocks noGrp="1"/>
          </p:cNvSpPr>
          <p:nvPr>
            <p:ph type="sldNum" sz="quarter" idx="10"/>
          </p:nvPr>
        </p:nvSpPr>
        <p:spPr/>
        <p:txBody>
          <a:bodyPr/>
          <a:lstStyle/>
          <a:p>
            <a:fld id="{9F28C09F-406B-4CE6-82F7-6950034D6986}" type="slidenum">
              <a:rPr lang="en-US" smtClean="0"/>
              <a:pPr/>
              <a:t>1</a:t>
            </a:fld>
            <a:endParaRPr lang="en-US"/>
          </a:p>
        </p:txBody>
      </p:sp>
    </p:spTree>
    <p:extLst>
      <p:ext uri="{BB962C8B-B14F-4D97-AF65-F5344CB8AC3E}">
        <p14:creationId xmlns:p14="http://schemas.microsoft.com/office/powerpoint/2010/main" val="571043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latin typeface="Georgia"/>
              <a:cs typeface="Georgia"/>
            </a:endParaRPr>
          </a:p>
        </p:txBody>
      </p:sp>
      <p:sp>
        <p:nvSpPr>
          <p:cNvPr id="4" name="Slide Number Placeholder 3"/>
          <p:cNvSpPr>
            <a:spLocks noGrp="1"/>
          </p:cNvSpPr>
          <p:nvPr>
            <p:ph type="sldNum" sz="quarter" idx="10"/>
          </p:nvPr>
        </p:nvSpPr>
        <p:spPr/>
        <p:txBody>
          <a:bodyPr/>
          <a:lstStyle/>
          <a:p>
            <a:fld id="{9F28C09F-406B-4CE6-82F7-6950034D6986}" type="slidenum">
              <a:rPr lang="en-US" smtClean="0"/>
              <a:pPr/>
              <a:t>10</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sz="1200" b="1" kern="1200" dirty="0" smtClean="0">
                <a:solidFill>
                  <a:schemeClr val="tx1"/>
                </a:solidFill>
                <a:effectLst/>
                <a:latin typeface="+mn-lt"/>
                <a:ea typeface="+mn-ea"/>
                <a:cs typeface="+mn-cs"/>
              </a:rPr>
              <a:t>Who Benefits from OA?</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Authors:</a:t>
            </a:r>
            <a:r>
              <a:rPr lang="en-US" sz="1200" kern="1200" dirty="0" smtClean="0">
                <a:solidFill>
                  <a:schemeClr val="tx1"/>
                </a:solidFill>
                <a:effectLst/>
                <a:latin typeface="+mn-lt"/>
                <a:ea typeface="+mn-ea"/>
                <a:cs typeface="+mn-cs"/>
              </a:rPr>
              <a:t> </a:t>
            </a:r>
          </a:p>
          <a:p>
            <a:pPr lvl="0"/>
            <a:r>
              <a:rPr lang="en-US" sz="1200" kern="1200" dirty="0" smtClean="0">
                <a:solidFill>
                  <a:schemeClr val="tx1"/>
                </a:solidFill>
                <a:effectLst/>
                <a:latin typeface="+mn-lt"/>
                <a:ea typeface="+mn-ea"/>
                <a:cs typeface="+mn-cs"/>
              </a:rPr>
              <a:t>Larger audience than a subscription journal</a:t>
            </a:r>
          </a:p>
          <a:p>
            <a:pPr lvl="0"/>
            <a:r>
              <a:rPr lang="en-US" sz="1200" kern="1200" dirty="0" smtClean="0">
                <a:solidFill>
                  <a:schemeClr val="tx1"/>
                </a:solidFill>
                <a:effectLst/>
                <a:latin typeface="+mn-lt"/>
                <a:ea typeface="+mn-ea"/>
                <a:cs typeface="+mn-cs"/>
              </a:rPr>
              <a:t>Increases visibility and impact of work</a:t>
            </a:r>
          </a:p>
          <a:p>
            <a:r>
              <a:rPr lang="en-US" sz="1200" kern="1200" dirty="0" smtClean="0">
                <a:solidFill>
                  <a:schemeClr val="tx1"/>
                </a:solidFill>
                <a:effectLst/>
                <a:latin typeface="+mn-lt"/>
                <a:ea typeface="+mn-ea"/>
                <a:cs typeface="+mn-cs"/>
              </a:rPr>
              <a:t> </a:t>
            </a:r>
          </a:p>
          <a:p>
            <a:r>
              <a:rPr lang="en-US" sz="1200" b="1" kern="1200" dirty="0" smtClean="0">
                <a:solidFill>
                  <a:schemeClr val="tx1"/>
                </a:solidFill>
                <a:effectLst/>
                <a:latin typeface="+mn-lt"/>
                <a:ea typeface="+mn-ea"/>
                <a:cs typeface="+mn-cs"/>
              </a:rPr>
              <a:t>Readers/Researchers:</a:t>
            </a:r>
            <a:r>
              <a:rPr lang="en-US" sz="1200" kern="1200" dirty="0" smtClean="0">
                <a:solidFill>
                  <a:schemeClr val="tx1"/>
                </a:solidFill>
                <a:effectLst/>
                <a:latin typeface="+mn-lt"/>
                <a:ea typeface="+mn-ea"/>
                <a:cs typeface="+mn-cs"/>
              </a:rPr>
              <a:t> </a:t>
            </a:r>
          </a:p>
          <a:p>
            <a:pPr lvl="0"/>
            <a:r>
              <a:rPr lang="en-US" sz="1200" kern="1200" dirty="0" smtClean="0">
                <a:solidFill>
                  <a:schemeClr val="tx1"/>
                </a:solidFill>
                <a:effectLst/>
                <a:latin typeface="+mn-lt"/>
                <a:ea typeface="+mn-ea"/>
                <a:cs typeface="+mn-cs"/>
              </a:rPr>
              <a:t>Barrier-free access to research, much of which they paid for with their tax dollars</a:t>
            </a:r>
          </a:p>
          <a:p>
            <a:r>
              <a:rPr lang="en-US" sz="1200" kern="1200" dirty="0" smtClean="0">
                <a:solidFill>
                  <a:schemeClr val="tx1"/>
                </a:solidFill>
                <a:effectLst/>
                <a:latin typeface="+mn-lt"/>
                <a:ea typeface="+mn-ea"/>
                <a:cs typeface="+mn-cs"/>
              </a:rPr>
              <a:t> </a:t>
            </a:r>
          </a:p>
          <a:p>
            <a:r>
              <a:rPr lang="en-US" sz="1200" b="1" kern="1200" dirty="0" smtClean="0">
                <a:solidFill>
                  <a:schemeClr val="tx1"/>
                </a:solidFill>
                <a:effectLst/>
                <a:latin typeface="+mn-lt"/>
                <a:ea typeface="+mn-ea"/>
                <a:cs typeface="+mn-cs"/>
              </a:rPr>
              <a:t>Teachers/Students:</a:t>
            </a:r>
            <a:r>
              <a:rPr lang="en-US" sz="1200" kern="1200" dirty="0" smtClean="0">
                <a:solidFill>
                  <a:schemeClr val="tx1"/>
                </a:solidFill>
                <a:effectLst/>
                <a:latin typeface="+mn-lt"/>
                <a:ea typeface="+mn-ea"/>
                <a:cs typeface="+mn-cs"/>
              </a:rPr>
              <a:t> </a:t>
            </a:r>
          </a:p>
          <a:p>
            <a:pPr lvl="0"/>
            <a:r>
              <a:rPr lang="en-US" sz="1200" kern="1200" dirty="0" smtClean="0">
                <a:solidFill>
                  <a:schemeClr val="tx1"/>
                </a:solidFill>
                <a:effectLst/>
                <a:latin typeface="+mn-lt"/>
                <a:ea typeface="+mn-ea"/>
                <a:cs typeface="+mn-cs"/>
              </a:rPr>
              <a:t>Democratizes access to resources, pulling down</a:t>
            </a:r>
            <a:r>
              <a:rPr lang="en-US" sz="1200" kern="1200" baseline="0" dirty="0" smtClean="0">
                <a:solidFill>
                  <a:schemeClr val="tx1"/>
                </a:solidFill>
                <a:effectLst/>
                <a:latin typeface="+mn-lt"/>
                <a:ea typeface="+mn-ea"/>
                <a:cs typeface="+mn-cs"/>
              </a:rPr>
              <a:t> class inequalities</a:t>
            </a:r>
          </a:p>
          <a:p>
            <a:pPr lvl="0"/>
            <a:endParaRPr lang="en-US" sz="1200" kern="1200" dirty="0" smtClean="0">
              <a:solidFill>
                <a:schemeClr val="tx1"/>
              </a:solidFill>
              <a:effectLst/>
              <a:latin typeface="+mn-lt"/>
              <a:ea typeface="+mn-ea"/>
              <a:cs typeface="+mn-cs"/>
            </a:endParaRPr>
          </a:p>
          <a:p>
            <a:r>
              <a:rPr lang="en-US" sz="1200" b="1" kern="1200" dirty="0" smtClean="0">
                <a:solidFill>
                  <a:schemeClr val="tx1"/>
                </a:solidFill>
                <a:effectLst/>
                <a:latin typeface="+mn-lt"/>
                <a:ea typeface="+mn-ea"/>
                <a:cs typeface="+mn-cs"/>
              </a:rPr>
              <a:t>Libraries:</a:t>
            </a:r>
            <a:r>
              <a:rPr lang="en-US" sz="1200" kern="1200" dirty="0" smtClean="0">
                <a:solidFill>
                  <a:schemeClr val="tx1"/>
                </a:solidFill>
                <a:effectLst/>
                <a:latin typeface="+mn-lt"/>
                <a:ea typeface="+mn-ea"/>
                <a:cs typeface="+mn-cs"/>
              </a:rPr>
              <a:t> </a:t>
            </a:r>
          </a:p>
          <a:p>
            <a:pPr lvl="0"/>
            <a:r>
              <a:rPr lang="en-US" sz="1200" kern="1200" dirty="0" smtClean="0">
                <a:solidFill>
                  <a:schemeClr val="tx1"/>
                </a:solidFill>
                <a:effectLst/>
                <a:latin typeface="+mn-lt"/>
                <a:ea typeface="+mn-ea"/>
                <a:cs typeface="+mn-cs"/>
              </a:rPr>
              <a:t>OA solves the scholarly communication pricing crisis (since 1989, prices for US society journals have increased at roughly twice the inflation rate annually.) (http://</a:t>
            </a:r>
            <a:r>
              <a:rPr lang="en-US" sz="1200" kern="1200" dirty="0" err="1" smtClean="0">
                <a:solidFill>
                  <a:schemeClr val="tx1"/>
                </a:solidFill>
                <a:effectLst/>
                <a:latin typeface="+mn-lt"/>
                <a:ea typeface="+mn-ea"/>
                <a:cs typeface="+mn-cs"/>
              </a:rPr>
              <a:t>allenpress.com</a:t>
            </a:r>
            <a:r>
              <a:rPr lang="en-US" sz="1200" kern="1200" dirty="0" smtClean="0">
                <a:solidFill>
                  <a:schemeClr val="tx1"/>
                </a:solidFill>
                <a:effectLst/>
                <a:latin typeface="+mn-lt"/>
                <a:ea typeface="+mn-ea"/>
                <a:cs typeface="+mn-cs"/>
              </a:rPr>
              <a:t>/resources/education/</a:t>
            </a:r>
            <a:r>
              <a:rPr lang="en-US" sz="1200" kern="1200" dirty="0" err="1" smtClean="0">
                <a:solidFill>
                  <a:schemeClr val="tx1"/>
                </a:solidFill>
                <a:effectLst/>
                <a:latin typeface="+mn-lt"/>
                <a:ea typeface="+mn-ea"/>
                <a:cs typeface="+mn-cs"/>
              </a:rPr>
              <a:t>jps</a:t>
            </a:r>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 </a:t>
            </a:r>
          </a:p>
          <a:p>
            <a:r>
              <a:rPr lang="en-US" sz="1200" b="1" kern="1200" dirty="0" smtClean="0">
                <a:solidFill>
                  <a:schemeClr val="tx1"/>
                </a:solidFill>
                <a:effectLst/>
                <a:latin typeface="+mn-lt"/>
                <a:ea typeface="+mn-ea"/>
                <a:cs typeface="+mn-cs"/>
              </a:rPr>
              <a:t>Journals and Publishers</a:t>
            </a:r>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OA makes their articles more visible, discoverable, retrievable, and useful</a:t>
            </a:r>
          </a:p>
          <a:p>
            <a:pPr lvl="0"/>
            <a:r>
              <a:rPr lang="en-US" sz="1200" kern="1200" dirty="0" smtClean="0">
                <a:solidFill>
                  <a:schemeClr val="tx1"/>
                </a:solidFill>
                <a:effectLst/>
                <a:latin typeface="+mn-lt"/>
                <a:ea typeface="+mn-ea"/>
                <a:cs typeface="+mn-cs"/>
              </a:rPr>
              <a:t>Which attracts submissions, advertising, readers and citations</a:t>
            </a:r>
          </a:p>
          <a:p>
            <a:r>
              <a:rPr lang="en-US" sz="1200" kern="1200" dirty="0" smtClean="0">
                <a:solidFill>
                  <a:schemeClr val="tx1"/>
                </a:solidFill>
                <a:effectLst/>
                <a:latin typeface="+mn-lt"/>
                <a:ea typeface="+mn-ea"/>
                <a:cs typeface="+mn-cs"/>
              </a:rPr>
              <a:t> </a:t>
            </a:r>
          </a:p>
          <a:p>
            <a:r>
              <a:rPr lang="en-US" sz="1200" b="1" kern="1200" dirty="0" smtClean="0">
                <a:solidFill>
                  <a:schemeClr val="tx1"/>
                </a:solidFill>
                <a:effectLst/>
                <a:latin typeface="+mn-lt"/>
                <a:ea typeface="+mn-ea"/>
                <a:cs typeface="+mn-cs"/>
              </a:rPr>
              <a:t>Governments / Funding Agencies</a:t>
            </a:r>
            <a:endParaRPr lang="en-US" sz="1200" kern="1200" dirty="0" smtClean="0">
              <a:solidFill>
                <a:schemeClr val="tx1"/>
              </a:solidFill>
              <a:effectLst/>
              <a:latin typeface="+mn-lt"/>
              <a:ea typeface="+mn-ea"/>
              <a:cs typeface="+mn-cs"/>
            </a:endParaRPr>
          </a:p>
          <a:p>
            <a:pPr lvl="0"/>
            <a:r>
              <a:rPr lang="en-US" sz="1200" kern="1200" dirty="0" smtClean="0">
                <a:solidFill>
                  <a:schemeClr val="tx1"/>
                </a:solidFill>
                <a:effectLst/>
                <a:latin typeface="+mn-lt"/>
                <a:ea typeface="+mn-ea"/>
                <a:cs typeface="+mn-cs"/>
              </a:rPr>
              <a:t>OA increases the return on their investment in research, making the results of the funded research more widely available, more discoverable, more retrievable, and more useful</a:t>
            </a:r>
          </a:p>
          <a:p>
            <a:endParaRPr lang="en-US" dirty="0" smtClean="0">
              <a:latin typeface="Georgia"/>
              <a:cs typeface="Georgia"/>
            </a:endParaRPr>
          </a:p>
        </p:txBody>
      </p:sp>
      <p:sp>
        <p:nvSpPr>
          <p:cNvPr id="4" name="Slide Number Placeholder 3"/>
          <p:cNvSpPr>
            <a:spLocks noGrp="1"/>
          </p:cNvSpPr>
          <p:nvPr>
            <p:ph type="sldNum" sz="quarter" idx="10"/>
          </p:nvPr>
        </p:nvSpPr>
        <p:spPr/>
        <p:txBody>
          <a:bodyPr/>
          <a:lstStyle/>
          <a:p>
            <a:fld id="{9F28C09F-406B-4CE6-82F7-6950034D6986}" type="slidenum">
              <a:rPr lang="en-US" smtClean="0"/>
              <a:pPr/>
              <a:t>11</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latin typeface="Georgia"/>
              <a:cs typeface="Georgia"/>
            </a:endParaRPr>
          </a:p>
        </p:txBody>
      </p:sp>
      <p:sp>
        <p:nvSpPr>
          <p:cNvPr id="4" name="Slide Number Placeholder 3"/>
          <p:cNvSpPr>
            <a:spLocks noGrp="1"/>
          </p:cNvSpPr>
          <p:nvPr>
            <p:ph type="sldNum" sz="quarter" idx="10"/>
          </p:nvPr>
        </p:nvSpPr>
        <p:spPr/>
        <p:txBody>
          <a:bodyPr/>
          <a:lstStyle/>
          <a:p>
            <a:fld id="{9F28C09F-406B-4CE6-82F7-6950034D6986}" type="slidenum">
              <a:rPr lang="en-US" smtClean="0"/>
              <a:pPr/>
              <a:t>12</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latin typeface="Georgia"/>
              <a:cs typeface="Georgia"/>
            </a:endParaRPr>
          </a:p>
        </p:txBody>
      </p:sp>
      <p:sp>
        <p:nvSpPr>
          <p:cNvPr id="4" name="Slide Number Placeholder 3"/>
          <p:cNvSpPr>
            <a:spLocks noGrp="1"/>
          </p:cNvSpPr>
          <p:nvPr>
            <p:ph type="sldNum" sz="quarter" idx="10"/>
          </p:nvPr>
        </p:nvSpPr>
        <p:spPr/>
        <p:txBody>
          <a:bodyPr/>
          <a:lstStyle/>
          <a:p>
            <a:fld id="{9F28C09F-406B-4CE6-82F7-6950034D6986}" type="slidenum">
              <a:rPr lang="en-US" smtClean="0"/>
              <a:pPr/>
              <a:t>13</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Georgia"/>
                <a:cs typeface="Georgia"/>
              </a:rPr>
              <a:t>Copyright</a:t>
            </a:r>
            <a:r>
              <a:rPr lang="en-US" baseline="0" dirty="0" smtClean="0">
                <a:latin typeface="Georgia"/>
                <a:cs typeface="Georgia"/>
              </a:rPr>
              <a:t> automatically affixes to any work set down in a physical format.</a:t>
            </a:r>
          </a:p>
          <a:p>
            <a:endParaRPr lang="en-US" baseline="0" dirty="0" smtClean="0">
              <a:latin typeface="Georgia"/>
              <a:cs typeface="Georgia"/>
            </a:endParaRPr>
          </a:p>
          <a:p>
            <a:r>
              <a:rPr lang="en-US" dirty="0" smtClean="0"/>
              <a:t>Protects and balances the rights of author and public</a:t>
            </a:r>
          </a:p>
          <a:p>
            <a:endParaRPr lang="en-US" dirty="0" smtClean="0"/>
          </a:p>
          <a:p>
            <a:r>
              <a:rPr lang="en-US" dirty="0" smtClean="0"/>
              <a:t>Provides a legal framework that identifies creative work as unique, intellectual property with commercial value</a:t>
            </a:r>
          </a:p>
          <a:p>
            <a:endParaRPr lang="en-US" dirty="0" smtClean="0"/>
          </a:p>
          <a:p>
            <a:pPr lvl="1"/>
            <a:r>
              <a:rPr lang="en-US" dirty="0" smtClean="0"/>
              <a:t>Affects one’s ability to capitalize on the product of one’s own intellect</a:t>
            </a:r>
          </a:p>
          <a:p>
            <a:pPr lvl="1"/>
            <a:endParaRPr lang="en-US" dirty="0" smtClean="0"/>
          </a:p>
          <a:p>
            <a:pPr lvl="1"/>
            <a:r>
              <a:rPr lang="en-US" dirty="0" smtClean="0"/>
              <a:t>Provides a legal framework to recuperate damages in cases of infringement</a:t>
            </a:r>
          </a:p>
          <a:p>
            <a:pPr lvl="1"/>
            <a:endParaRPr lang="en-US" dirty="0" smtClean="0"/>
          </a:p>
          <a:p>
            <a:pPr lvl="1"/>
            <a:r>
              <a:rPr lang="en-US" dirty="0" smtClean="0"/>
              <a:t>Provides an outline of acceptable methods of using protected works for many purposes</a:t>
            </a:r>
          </a:p>
          <a:p>
            <a:endParaRPr lang="en-US" dirty="0" smtClean="0">
              <a:latin typeface="Georgia"/>
              <a:cs typeface="Georgia"/>
            </a:endParaRPr>
          </a:p>
        </p:txBody>
      </p:sp>
      <p:sp>
        <p:nvSpPr>
          <p:cNvPr id="4" name="Slide Number Placeholder 3"/>
          <p:cNvSpPr>
            <a:spLocks noGrp="1"/>
          </p:cNvSpPr>
          <p:nvPr>
            <p:ph type="sldNum" sz="quarter" idx="10"/>
          </p:nvPr>
        </p:nvSpPr>
        <p:spPr/>
        <p:txBody>
          <a:bodyPr/>
          <a:lstStyle/>
          <a:p>
            <a:fld id="{9F28C09F-406B-4CE6-82F7-6950034D6986}" type="slidenum">
              <a:rPr lang="en-US" smtClean="0"/>
              <a:pPr/>
              <a:t>14</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Georgia"/>
                <a:cs typeface="Georgia"/>
              </a:rPr>
              <a:t>TA == Toll access</a:t>
            </a:r>
          </a:p>
          <a:p>
            <a:endParaRPr lang="en-US" dirty="0" smtClean="0">
              <a:latin typeface="Georgia"/>
              <a:cs typeface="Georgia"/>
            </a:endParaRPr>
          </a:p>
          <a:p>
            <a:r>
              <a:rPr lang="en-US" dirty="0" smtClean="0">
                <a:latin typeface="Georgia"/>
                <a:cs typeface="Georgia"/>
              </a:rPr>
              <a:t>This is how publishers legally operate.</a:t>
            </a:r>
          </a:p>
          <a:p>
            <a:endParaRPr lang="en-US" dirty="0" smtClean="0">
              <a:latin typeface="Georgia"/>
              <a:cs typeface="Georgia"/>
            </a:endParaRPr>
          </a:p>
          <a:p>
            <a:r>
              <a:rPr lang="en-US" dirty="0" smtClean="0">
                <a:latin typeface="Georgia"/>
                <a:cs typeface="Georgia"/>
              </a:rPr>
              <a:t>Typical</a:t>
            </a:r>
            <a:r>
              <a:rPr lang="en-US" baseline="0" dirty="0" smtClean="0">
                <a:latin typeface="Georgia"/>
                <a:cs typeface="Georgia"/>
              </a:rPr>
              <a:t> TA </a:t>
            </a:r>
            <a:r>
              <a:rPr lang="en-US" dirty="0" smtClean="0">
                <a:latin typeface="Georgia"/>
                <a:cs typeface="Georgia"/>
              </a:rPr>
              <a:t>PUBLICATION SCENARIO:</a:t>
            </a:r>
          </a:p>
          <a:p>
            <a:endParaRPr lang="en-US" dirty="0" smtClean="0">
              <a:latin typeface="Georgia"/>
              <a:cs typeface="Georgia"/>
            </a:endParaRPr>
          </a:p>
          <a:p>
            <a:r>
              <a:rPr lang="en-US" dirty="0" err="1" smtClean="0"/>
              <a:t>Author(s</a:t>
            </a:r>
            <a:r>
              <a:rPr lang="en-US" dirty="0" smtClean="0"/>
              <a:t>) wrote article – upon creation, own copyright</a:t>
            </a:r>
          </a:p>
          <a:p>
            <a:endParaRPr lang="en-US" dirty="0" smtClean="0"/>
          </a:p>
          <a:p>
            <a:r>
              <a:rPr lang="en-US" dirty="0" smtClean="0"/>
              <a:t>Article accepted to be published</a:t>
            </a:r>
          </a:p>
          <a:p>
            <a:endParaRPr lang="en-US" dirty="0" smtClean="0"/>
          </a:p>
          <a:p>
            <a:r>
              <a:rPr lang="en-US" dirty="0" smtClean="0"/>
              <a:t>Author wants widest possible distribution &amp; impact</a:t>
            </a:r>
          </a:p>
          <a:p>
            <a:endParaRPr lang="en-US" dirty="0" smtClean="0"/>
          </a:p>
          <a:p>
            <a:pPr lvl="1"/>
            <a:r>
              <a:rPr lang="en-US" dirty="0" smtClean="0"/>
              <a:t>Place a copy in Digital Commons or personal webpage</a:t>
            </a:r>
          </a:p>
          <a:p>
            <a:pPr lvl="1"/>
            <a:r>
              <a:rPr lang="en-US" dirty="0" smtClean="0"/>
              <a:t>Post to Blackboard Course</a:t>
            </a:r>
          </a:p>
          <a:p>
            <a:pPr lvl="1"/>
            <a:r>
              <a:rPr lang="en-US" dirty="0" smtClean="0"/>
              <a:t>E-mail to Colleagues</a:t>
            </a:r>
          </a:p>
          <a:p>
            <a:pPr lvl="1"/>
            <a:r>
              <a:rPr lang="en-US" dirty="0" smtClean="0"/>
              <a:t>Re-use section in a new article</a:t>
            </a:r>
            <a:endParaRPr lang="en-US" dirty="0" smtClean="0">
              <a:latin typeface="Georgia"/>
              <a:cs typeface="Georgia"/>
            </a:endParaRPr>
          </a:p>
          <a:p>
            <a:endParaRPr lang="en-US" dirty="0" smtClean="0"/>
          </a:p>
          <a:p>
            <a:r>
              <a:rPr lang="en-US" dirty="0" smtClean="0"/>
              <a:t>In order to publish you are</a:t>
            </a:r>
            <a:r>
              <a:rPr lang="en-US" baseline="0" dirty="0" smtClean="0"/>
              <a:t> required to sign a rights transfer with the publisher, generally signing over your copyright.</a:t>
            </a:r>
            <a:endParaRPr lang="en-US" dirty="0" smtClean="0"/>
          </a:p>
          <a:p>
            <a:pPr lvl="1"/>
            <a:endParaRPr lang="en-US" dirty="0" smtClean="0">
              <a:latin typeface="Georgia"/>
              <a:cs typeface="Georgia"/>
            </a:endParaRPr>
          </a:p>
          <a:p>
            <a:pPr lvl="1"/>
            <a:endParaRPr lang="en-US" dirty="0" smtClean="0"/>
          </a:p>
        </p:txBody>
      </p:sp>
      <p:sp>
        <p:nvSpPr>
          <p:cNvPr id="4" name="Slide Number Placeholder 3"/>
          <p:cNvSpPr>
            <a:spLocks noGrp="1"/>
          </p:cNvSpPr>
          <p:nvPr>
            <p:ph type="sldNum" sz="quarter" idx="10"/>
          </p:nvPr>
        </p:nvSpPr>
        <p:spPr/>
        <p:txBody>
          <a:bodyPr/>
          <a:lstStyle/>
          <a:p>
            <a:fld id="{9F28C09F-406B-4CE6-82F7-6950034D6986}" type="slidenum">
              <a:rPr lang="en-US" smtClean="0"/>
              <a:pPr/>
              <a:t>15</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latin typeface="Georgia"/>
              <a:cs typeface="Georgia"/>
            </a:endParaRPr>
          </a:p>
        </p:txBody>
      </p:sp>
      <p:sp>
        <p:nvSpPr>
          <p:cNvPr id="4" name="Slide Number Placeholder 3"/>
          <p:cNvSpPr>
            <a:spLocks noGrp="1"/>
          </p:cNvSpPr>
          <p:nvPr>
            <p:ph type="sldNum" sz="quarter" idx="10"/>
          </p:nvPr>
        </p:nvSpPr>
        <p:spPr/>
        <p:txBody>
          <a:bodyPr/>
          <a:lstStyle/>
          <a:p>
            <a:fld id="{9F28C09F-406B-4CE6-82F7-6950034D6986}" type="slidenum">
              <a:rPr lang="en-US" smtClean="0"/>
              <a:pPr/>
              <a:t>16</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Georgia"/>
                <a:cs typeface="Georgia"/>
              </a:rPr>
              <a:t>Authors of new work are the copyright holders until or unless they transfer copyright to someone else, like a publisher.  Publishers only hold the rights that authors voluntarily transfer to them. </a:t>
            </a:r>
          </a:p>
          <a:p>
            <a:endParaRPr lang="en-US" dirty="0" smtClean="0">
              <a:latin typeface="Georgia"/>
              <a:cs typeface="Georgia"/>
            </a:endParaRPr>
          </a:p>
          <a:p>
            <a:r>
              <a:rPr lang="en-US" dirty="0" smtClean="0">
                <a:latin typeface="Georgia"/>
                <a:cs typeface="Georgia"/>
              </a:rPr>
              <a:t>the best strategy:</a:t>
            </a:r>
          </a:p>
          <a:p>
            <a:pPr marL="228600" indent="-228600">
              <a:buAutoNum type="arabicParenBoth"/>
            </a:pPr>
            <a:r>
              <a:rPr lang="en-US" dirty="0" smtClean="0">
                <a:latin typeface="Georgia"/>
                <a:cs typeface="Georgia"/>
              </a:rPr>
              <a:t>to keep the key rights in the hands of authors, or </a:t>
            </a:r>
          </a:p>
          <a:p>
            <a:pPr marL="228600" indent="-228600">
              <a:buAutoNum type="arabicParenBoth"/>
            </a:pPr>
            <a:r>
              <a:rPr lang="en-US" dirty="0" smtClean="0">
                <a:latin typeface="Georgia"/>
                <a:cs typeface="Georgia"/>
              </a:rPr>
              <a:t>(2) to transfer rights to OA publishers rather than TA publishers, or </a:t>
            </a:r>
          </a:p>
          <a:p>
            <a:pPr marL="228600" indent="-228600">
              <a:buAutoNum type="arabicParenBoth"/>
            </a:pPr>
            <a:r>
              <a:rPr lang="en-US" dirty="0" smtClean="0">
                <a:latin typeface="Georgia"/>
                <a:cs typeface="Georgia"/>
              </a:rPr>
              <a:t>(3) to obtain permission from authors *before* they transfer rights to TA publishers.</a:t>
            </a:r>
          </a:p>
        </p:txBody>
      </p:sp>
      <p:sp>
        <p:nvSpPr>
          <p:cNvPr id="4" name="Slide Number Placeholder 3"/>
          <p:cNvSpPr>
            <a:spLocks noGrp="1"/>
          </p:cNvSpPr>
          <p:nvPr>
            <p:ph type="sldNum" sz="quarter" idx="10"/>
          </p:nvPr>
        </p:nvSpPr>
        <p:spPr/>
        <p:txBody>
          <a:bodyPr/>
          <a:lstStyle/>
          <a:p>
            <a:fld id="{9F28C09F-406B-4CE6-82F7-6950034D6986}" type="slidenum">
              <a:rPr lang="en-US" smtClean="0"/>
              <a:pPr/>
              <a:t>17</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Georgia"/>
                <a:cs typeface="Georgia"/>
              </a:rPr>
              <a:t>Author</a:t>
            </a:r>
            <a:r>
              <a:rPr lang="en-US" baseline="0" dirty="0" smtClean="0">
                <a:latin typeface="Georgia"/>
                <a:cs typeface="Georgia"/>
              </a:rPr>
              <a:t> Agreement</a:t>
            </a:r>
          </a:p>
          <a:p>
            <a:endParaRPr lang="en-US" baseline="0" dirty="0" smtClean="0">
              <a:latin typeface="Georgia"/>
              <a:cs typeface="Georgia"/>
            </a:endParaRPr>
          </a:p>
          <a:p>
            <a:r>
              <a:rPr lang="en-US" baseline="0" dirty="0" smtClean="0">
                <a:latin typeface="Georgia"/>
                <a:cs typeface="Georgia"/>
              </a:rPr>
              <a:t>ASA: </a:t>
            </a:r>
          </a:p>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latin typeface="ITC Officina Sans Book"/>
                <a:cs typeface="ITC Officina Sans Book"/>
              </a:rPr>
              <a:t>The Author transfers and assigns to the ASA for the full term of copyright as may now or hereafter exist, all rights, title and interest, including copyright, including but not limited to the sole and exclusive right to print, publish, license and otherwise sell your work in whole or in part in all media in all languages and all editions throughout the world and the exclusive rights to license or exercise throughout the world all subsidiary rights, including electronic formats, whether now in existence or hereafter invented.”</a:t>
            </a:r>
          </a:p>
          <a:p>
            <a:endParaRPr lang="en-US" baseline="0" dirty="0" smtClean="0">
              <a:latin typeface="Georgia"/>
              <a:cs typeface="Georgia"/>
            </a:endParaRPr>
          </a:p>
          <a:p>
            <a:r>
              <a:rPr lang="en-US" b="1" dirty="0" smtClean="0">
                <a:latin typeface="ITC Officina Sans Book"/>
                <a:cs typeface="ITC Officina Sans Book"/>
              </a:rPr>
              <a:t>ASA, in turn, grants to Authors the right of republication in any print edition of which they are the sole author or editor, subject only to their giving proper credit in the book to the original publication of the article by the ASA</a:t>
            </a:r>
            <a:r>
              <a:rPr lang="en-US" dirty="0" smtClean="0">
                <a:latin typeface="ITC Officina Sans Book"/>
                <a:cs typeface="ITC Officina Sans Book"/>
              </a:rPr>
              <a:t>.” </a:t>
            </a:r>
            <a:endParaRPr lang="en-US" baseline="0" dirty="0" smtClean="0">
              <a:latin typeface="Georgia"/>
              <a:cs typeface="Georgia"/>
            </a:endParaRPr>
          </a:p>
          <a:p>
            <a:endParaRPr lang="en-US" baseline="0" dirty="0" smtClean="0">
              <a:latin typeface="Georgia"/>
              <a:cs typeface="Georgia"/>
            </a:endParaRPr>
          </a:p>
          <a:p>
            <a:r>
              <a:rPr lang="en-US" dirty="0" smtClean="0">
                <a:latin typeface="ITC Officina Sans Book"/>
                <a:cs typeface="ITC Officina Sans Book"/>
              </a:rPr>
              <a:t>Moreover, the Author may provide the final accepted manuscript </a:t>
            </a:r>
            <a:r>
              <a:rPr lang="en-US" b="1" dirty="0" smtClean="0">
                <a:latin typeface="ITC Officina Sans Book"/>
                <a:cs typeface="ITC Officina Sans Book"/>
              </a:rPr>
              <a:t>post-print to an online university or other institutional repository </a:t>
            </a:r>
            <a:r>
              <a:rPr lang="en-US" dirty="0" smtClean="0">
                <a:latin typeface="ITC Officina Sans Book"/>
                <a:cs typeface="ITC Officina Sans Book"/>
              </a:rPr>
              <a:t>(including that required by a supporting grant). </a:t>
            </a:r>
            <a:r>
              <a:rPr lang="en-US" b="1" dirty="0" smtClean="0">
                <a:latin typeface="ITC Officina Sans Book"/>
                <a:cs typeface="ITC Officina Sans Book"/>
              </a:rPr>
              <a:t>However, public availability must be delayed until 12 months after its print publication by ASA</a:t>
            </a:r>
            <a:r>
              <a:rPr lang="en-US" dirty="0" smtClean="0">
                <a:latin typeface="ITC Officina Sans Book"/>
                <a:cs typeface="ITC Officina Sans Book"/>
              </a:rPr>
              <a:t>.”</a:t>
            </a:r>
            <a:endParaRPr lang="en-US" dirty="0" smtClean="0">
              <a:latin typeface="Georgia"/>
              <a:cs typeface="Georgia"/>
            </a:endParaRPr>
          </a:p>
        </p:txBody>
      </p:sp>
      <p:sp>
        <p:nvSpPr>
          <p:cNvPr id="4" name="Slide Number Placeholder 3"/>
          <p:cNvSpPr>
            <a:spLocks noGrp="1"/>
          </p:cNvSpPr>
          <p:nvPr>
            <p:ph type="sldNum" sz="quarter" idx="10"/>
          </p:nvPr>
        </p:nvSpPr>
        <p:spPr/>
        <p:txBody>
          <a:bodyPr/>
          <a:lstStyle/>
          <a:p>
            <a:fld id="{9F28C09F-406B-4CE6-82F7-6950034D6986}" type="slidenum">
              <a:rPr lang="en-US" smtClean="0"/>
              <a:pPr/>
              <a:t>18</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Georgia"/>
                <a:cs typeface="Georgia"/>
              </a:rPr>
              <a:t>Author</a:t>
            </a:r>
            <a:r>
              <a:rPr lang="en-US" baseline="0" dirty="0" smtClean="0">
                <a:latin typeface="Georgia"/>
                <a:cs typeface="Georgia"/>
              </a:rPr>
              <a:t> Agreement</a:t>
            </a:r>
          </a:p>
          <a:p>
            <a:endParaRPr lang="en-US" baseline="0" dirty="0" smtClean="0">
              <a:latin typeface="Georgia"/>
              <a:cs typeface="Georgia"/>
            </a:endParaRPr>
          </a:p>
          <a:p>
            <a:r>
              <a:rPr lang="en-US" baseline="0" dirty="0" err="1" smtClean="0">
                <a:latin typeface="Georgia"/>
                <a:cs typeface="Georgia"/>
              </a:rPr>
              <a:t>ASoH</a:t>
            </a:r>
            <a:r>
              <a:rPr lang="en-US" baseline="0" dirty="0" smtClean="0">
                <a:latin typeface="Georgia"/>
                <a:cs typeface="Georgia"/>
              </a:rPr>
              <a:t>: </a:t>
            </a:r>
            <a:r>
              <a:rPr lang="en-US" b="1" dirty="0" smtClean="0">
                <a:latin typeface="ITC Officina Sans Book"/>
                <a:cs typeface="ITC Officina Sans Book"/>
              </a:rPr>
              <a:t>The authors hereby transfer all copyrights in and to the manuscript named above (called the Work hereafter) in all forms and media, now or hereafter known, to the American Society of Hematology (ASH)</a:t>
            </a:r>
          </a:p>
          <a:p>
            <a:endParaRPr lang="en-US" b="1" dirty="0" smtClean="0">
              <a:latin typeface="ITC Officina Sans Book"/>
              <a:cs typeface="ITC Officina Sans Book"/>
            </a:endParaRPr>
          </a:p>
          <a:p>
            <a:r>
              <a:rPr lang="en-US" b="1" i="1" dirty="0" smtClean="0">
                <a:latin typeface="ITC Officina Sans Book"/>
                <a:cs typeface="ITC Officina Sans Book"/>
              </a:rPr>
              <a:t>The authors retain the following non-exclusive copyrights</a:t>
            </a:r>
          </a:p>
          <a:p>
            <a:endParaRPr lang="en-US" b="1" i="1" dirty="0" smtClean="0">
              <a:latin typeface="ITC Officina Sans Book"/>
              <a:cs typeface="ITC Officina Sans Book"/>
            </a:endParaRPr>
          </a:p>
          <a:p>
            <a:r>
              <a:rPr lang="en-US" b="1" i="1" dirty="0" smtClean="0">
                <a:latin typeface="ITC Officina Sans Book"/>
                <a:cs typeface="ITC Officina Sans Book"/>
              </a:rPr>
              <a:t>	Post a copy of the Work on the author’s personal website, departmental website, and/or the university’s intranet, provided a hyperlink to the Work on the Blood website is included. </a:t>
            </a:r>
            <a:endParaRPr lang="en-US" dirty="0" smtClean="0">
              <a:latin typeface="Georgia"/>
              <a:cs typeface="Georgia"/>
            </a:endParaRPr>
          </a:p>
        </p:txBody>
      </p:sp>
      <p:sp>
        <p:nvSpPr>
          <p:cNvPr id="4" name="Slide Number Placeholder 3"/>
          <p:cNvSpPr>
            <a:spLocks noGrp="1"/>
          </p:cNvSpPr>
          <p:nvPr>
            <p:ph type="sldNum" sz="quarter" idx="10"/>
          </p:nvPr>
        </p:nvSpPr>
        <p:spPr/>
        <p:txBody>
          <a:bodyPr/>
          <a:lstStyle/>
          <a:p>
            <a:fld id="{9F28C09F-406B-4CE6-82F7-6950034D6986}" type="slidenum">
              <a:rPr lang="en-US" smtClean="0"/>
              <a:pPr/>
              <a:t>19</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dirty="0" smtClean="0">
                <a:latin typeface="Georgia"/>
                <a:cs typeface="Georgia"/>
              </a:rPr>
              <a:t>OA</a:t>
            </a:r>
            <a:r>
              <a:rPr lang="en-US" baseline="0" dirty="0" smtClean="0">
                <a:latin typeface="Georgia"/>
                <a:cs typeface="Georgia"/>
              </a:rPr>
              <a:t> removes price barriers and permission barriers</a:t>
            </a:r>
          </a:p>
          <a:p>
            <a:endParaRPr lang="en-US" baseline="0" dirty="0" smtClean="0">
              <a:latin typeface="Georgia"/>
              <a:cs typeface="Georgia"/>
            </a:endParaRPr>
          </a:p>
          <a:p>
            <a:r>
              <a:rPr lang="en-US" baseline="0" dirty="0" smtClean="0">
                <a:latin typeface="Georgia"/>
                <a:cs typeface="Georgia"/>
              </a:rPr>
              <a:t>10 years ago: Budapest-Bethesda-Berlin</a:t>
            </a:r>
          </a:p>
          <a:p>
            <a:endParaRPr lang="en-US" baseline="0" dirty="0" smtClean="0">
              <a:latin typeface="Georgia"/>
              <a:cs typeface="Georgia"/>
            </a:endParaRPr>
          </a:p>
          <a:p>
            <a:r>
              <a:rPr lang="en-US" baseline="0" dirty="0" smtClean="0">
                <a:latin typeface="Georgia"/>
                <a:cs typeface="Georgia"/>
              </a:rPr>
              <a:t>“The best-known part of the BBB definition is </a:t>
            </a:r>
            <a:r>
              <a:rPr lang="en-US" b="1" baseline="0" dirty="0" smtClean="0">
                <a:latin typeface="Georgia"/>
                <a:cs typeface="Georgia"/>
              </a:rPr>
              <a:t>that OA content must be free of charge for all users with an internet connection</a:t>
            </a:r>
            <a:r>
              <a:rPr lang="en-US" baseline="0" dirty="0" smtClean="0">
                <a:latin typeface="Georgia"/>
                <a:cs typeface="Georgia"/>
              </a:rPr>
              <a:t>.  However, the BBB definition doesn't stop at free online access.  It adds an extra dimension that isn't as easy to describe, and consequently is often dropped or obscured.  </a:t>
            </a:r>
            <a:r>
              <a:rPr lang="en-US" b="1" baseline="0" dirty="0" smtClean="0">
                <a:latin typeface="Georgia"/>
                <a:cs typeface="Georgia"/>
              </a:rPr>
              <a:t>This extra dimension gives users permission for all legitimate scholarly uses.  It removes what I've called permission barriers, as opposed to price barrie</a:t>
            </a:r>
            <a:r>
              <a:rPr lang="en-US" baseline="0" dirty="0" smtClean="0">
                <a:latin typeface="Georgia"/>
                <a:cs typeface="Georgia"/>
              </a:rPr>
              <a:t>rs.  The Budapest statement puts the extra dimension this way:  </a:t>
            </a:r>
          </a:p>
          <a:p>
            <a:endParaRPr lang="en-US" baseline="0" dirty="0" smtClean="0">
              <a:latin typeface="Georgia"/>
              <a:cs typeface="Georgia"/>
            </a:endParaRPr>
          </a:p>
          <a:p>
            <a:r>
              <a:rPr lang="en-US" baseline="0" dirty="0" smtClean="0">
                <a:latin typeface="Georgia"/>
                <a:cs typeface="Georgia"/>
              </a:rPr>
              <a:t>By "open access" to this literature, we mean its free availability on the public internet, permitting any users to read, download, copy, distribute, print, search, or link to the full texts of these articles, crawl them for indexing, pass them as data to software, or use them for any other lawful purpose, without financial, legal, or technical barriers other than those inseparable from gaining access to the internet itself. The only constraint on reproduction and distribution, and the only role for copyright in this domain, should be to give authors control over the integrity of their work and the right to be properly acknowledged and cited.</a:t>
            </a:r>
          </a:p>
          <a:p>
            <a:endParaRPr lang="en-US" baseline="0" dirty="0" smtClean="0">
              <a:latin typeface="Georgia"/>
              <a:cs typeface="Georgia"/>
            </a:endParaRPr>
          </a:p>
          <a:p>
            <a:r>
              <a:rPr lang="en-US" baseline="0" dirty="0" smtClean="0">
                <a:latin typeface="Georgia"/>
                <a:cs typeface="Georgia"/>
              </a:rPr>
              <a:t>The Bethesda and Berlin statements put it this way:  For a work to be OA, the copyright holder must consent in advance to let users "</a:t>
            </a:r>
            <a:r>
              <a:rPr lang="en-US" b="1" baseline="0" dirty="0" smtClean="0">
                <a:latin typeface="Georgia"/>
                <a:cs typeface="Georgia"/>
              </a:rPr>
              <a:t>copy</a:t>
            </a:r>
            <a:r>
              <a:rPr lang="en-US" baseline="0" dirty="0" smtClean="0">
                <a:latin typeface="Georgia"/>
                <a:cs typeface="Georgia"/>
              </a:rPr>
              <a:t>, use, </a:t>
            </a:r>
            <a:r>
              <a:rPr lang="en-US" b="1" baseline="0" dirty="0" smtClean="0">
                <a:latin typeface="Georgia"/>
                <a:cs typeface="Georgia"/>
              </a:rPr>
              <a:t>distribute</a:t>
            </a:r>
            <a:r>
              <a:rPr lang="en-US" baseline="0" dirty="0" smtClean="0">
                <a:latin typeface="Georgia"/>
                <a:cs typeface="Georgia"/>
              </a:rPr>
              <a:t>, transmit and display the work publicly and to make and distribute derivative works, in any digital medium for any responsible purpose, subject to proper attribution of authorship".  </a:t>
            </a:r>
          </a:p>
          <a:p>
            <a:endParaRPr lang="en-US" baseline="0" dirty="0" smtClean="0">
              <a:latin typeface="Georgia"/>
              <a:cs typeface="Georgia"/>
            </a:endParaRPr>
          </a:p>
          <a:p>
            <a:r>
              <a:rPr lang="en-US" baseline="0" dirty="0" smtClean="0">
                <a:latin typeface="Georgia"/>
                <a:cs typeface="Georgia"/>
              </a:rPr>
              <a:t>All three tributaries of the mainstream BBB definition agree that OA removes both price and permission barriers.  Free online access isn't enough.  "Fair use" ("fair dealing" in the UK) isn't enough.”</a:t>
            </a:r>
          </a:p>
          <a:p>
            <a:endParaRPr lang="en-US" baseline="0" dirty="0" smtClean="0">
              <a:latin typeface="Georgia"/>
              <a:cs typeface="Georgia"/>
            </a:endParaRPr>
          </a:p>
          <a:p>
            <a:r>
              <a:rPr lang="en-US" baseline="0" dirty="0" smtClean="0">
                <a:latin typeface="Georgia"/>
                <a:cs typeface="Georgia"/>
              </a:rPr>
              <a:t>BBB requires removing barriers to copying and redistribution.  It doesn't require removing barriers to commercial re-use</a:t>
            </a:r>
          </a:p>
          <a:p>
            <a:endParaRPr lang="en-US" baseline="0" dirty="0" smtClean="0">
              <a:latin typeface="Georgia"/>
              <a:cs typeface="Georgia"/>
            </a:endParaRPr>
          </a:p>
          <a:p>
            <a:endParaRPr lang="en-US" dirty="0" smtClean="0">
              <a:latin typeface="Georgia"/>
              <a:cs typeface="Georgia"/>
            </a:endParaRPr>
          </a:p>
        </p:txBody>
      </p:sp>
      <p:sp>
        <p:nvSpPr>
          <p:cNvPr id="4" name="Slide Number Placeholder 3"/>
          <p:cNvSpPr>
            <a:spLocks noGrp="1"/>
          </p:cNvSpPr>
          <p:nvPr>
            <p:ph type="sldNum" sz="quarter" idx="10"/>
          </p:nvPr>
        </p:nvSpPr>
        <p:spPr/>
        <p:txBody>
          <a:bodyPr/>
          <a:lstStyle/>
          <a:p>
            <a:fld id="{9F28C09F-406B-4CE6-82F7-6950034D6986}" type="slidenum">
              <a:rPr lang="en-US" smtClean="0"/>
              <a:pPr/>
              <a:t>2</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ITC Officina Sans Book"/>
                <a:cs typeface="ITC Officina Sans Book"/>
              </a:rPr>
              <a:t>In cases where OA permissions aren’t explicit in the publishing contract</a:t>
            </a:r>
          </a:p>
          <a:p>
            <a:endParaRPr lang="en-US" dirty="0" smtClean="0">
              <a:latin typeface="ITC Officina Sans Book"/>
              <a:cs typeface="ITC Officina Sans Book"/>
            </a:endParaRPr>
          </a:p>
          <a:p>
            <a:r>
              <a:rPr lang="en-US" b="1" dirty="0" smtClean="0">
                <a:latin typeface="ITC Officina Sans Book"/>
                <a:cs typeface="ITC Officina Sans Book"/>
              </a:rPr>
              <a:t>Delayed </a:t>
            </a:r>
            <a:r>
              <a:rPr lang="en-US" dirty="0" smtClean="0">
                <a:latin typeface="ITC Officina Sans Book"/>
                <a:cs typeface="ITC Officina Sans Book"/>
              </a:rPr>
              <a:t>(ASA, </a:t>
            </a:r>
            <a:r>
              <a:rPr lang="en-US" dirty="0" err="1" smtClean="0">
                <a:latin typeface="ITC Officina Sans Book"/>
                <a:cs typeface="ITC Officina Sans Book"/>
              </a:rPr>
              <a:t>ie</a:t>
            </a:r>
            <a:r>
              <a:rPr lang="en-US" dirty="0" smtClean="0">
                <a:latin typeface="ITC Officina Sans Book"/>
                <a:cs typeface="ITC Officina Sans Book"/>
              </a:rPr>
              <a:t>.)</a:t>
            </a:r>
          </a:p>
          <a:p>
            <a:pPr lvl="1"/>
            <a:r>
              <a:rPr lang="en-US" dirty="0" smtClean="0">
                <a:latin typeface="ITC Officina Sans Book"/>
                <a:cs typeface="ITC Officina Sans Book"/>
              </a:rPr>
              <a:t>Freely accessible versions</a:t>
            </a:r>
          </a:p>
          <a:p>
            <a:pPr lvl="2"/>
            <a:r>
              <a:rPr lang="en-US" dirty="0" smtClean="0">
                <a:latin typeface="ITC Officina Sans Book"/>
                <a:cs typeface="ITC Officina Sans Book"/>
              </a:rPr>
              <a:t>Author Version posted immediately</a:t>
            </a:r>
          </a:p>
          <a:p>
            <a:pPr lvl="2"/>
            <a:r>
              <a:rPr lang="en-US" dirty="0" smtClean="0">
                <a:latin typeface="ITC Officina Sans Book"/>
                <a:cs typeface="ITC Officina Sans Book"/>
              </a:rPr>
              <a:t>Publisher Version posted 6 months after publication</a:t>
            </a:r>
          </a:p>
          <a:p>
            <a:pPr lvl="2"/>
            <a:endParaRPr lang="en-US" dirty="0" smtClean="0">
              <a:latin typeface="ITC Officina Sans Book"/>
              <a:cs typeface="ITC Officina Sans Book"/>
            </a:endParaRPr>
          </a:p>
          <a:p>
            <a:r>
              <a:rPr lang="en-US" b="1" dirty="0" smtClean="0">
                <a:latin typeface="ITC Officina Sans Book"/>
                <a:cs typeface="ITC Officina Sans Book"/>
              </a:rPr>
              <a:t>Immediate</a:t>
            </a:r>
          </a:p>
          <a:p>
            <a:pPr lvl="1"/>
            <a:r>
              <a:rPr lang="en-US" dirty="0" smtClean="0">
                <a:latin typeface="ITC Officina Sans Book"/>
                <a:cs typeface="ITC Officina Sans Book"/>
              </a:rPr>
              <a:t>Publisher version freely accessible upon publication</a:t>
            </a:r>
          </a:p>
          <a:p>
            <a:pPr lvl="1"/>
            <a:endParaRPr lang="en-US" dirty="0" smtClean="0">
              <a:latin typeface="ITC Officina Sans Book"/>
              <a:cs typeface="ITC Officina Sans Book"/>
            </a:endParaRPr>
          </a:p>
          <a:p>
            <a:r>
              <a:rPr lang="en-US" dirty="0" smtClean="0">
                <a:latin typeface="ITC Officina Sans Book"/>
                <a:cs typeface="ITC Officina Sans Book"/>
              </a:rPr>
              <a:t>	MIT uses this for Faculty Open Access Mandate compliance</a:t>
            </a:r>
          </a:p>
          <a:p>
            <a:endParaRPr lang="en-US" dirty="0" smtClean="0">
              <a:latin typeface="Georgia"/>
              <a:cs typeface="Georgia"/>
            </a:endParaRPr>
          </a:p>
          <a:p>
            <a:r>
              <a:rPr lang="en-US" b="1" dirty="0" smtClean="0">
                <a:latin typeface="ITC Officina Sans Book"/>
                <a:cs typeface="ITC Officina Sans Book"/>
              </a:rPr>
              <a:t>Access/Re-Use</a:t>
            </a:r>
          </a:p>
          <a:p>
            <a:pPr lvl="1"/>
            <a:r>
              <a:rPr lang="en-US" dirty="0" smtClean="0">
                <a:latin typeface="ITC Officina Sans Book"/>
                <a:cs typeface="ITC Officina Sans Book"/>
              </a:rPr>
              <a:t>Publisher version freely accessible upon publication</a:t>
            </a:r>
          </a:p>
          <a:p>
            <a:pPr lvl="1"/>
            <a:endParaRPr lang="en-US" dirty="0" smtClean="0">
              <a:latin typeface="ITC Officina Sans Book"/>
              <a:cs typeface="ITC Officina Sans Book"/>
            </a:endParaRPr>
          </a:p>
          <a:p>
            <a:pPr lvl="1"/>
            <a:r>
              <a:rPr lang="en-US" dirty="0" smtClean="0">
                <a:latin typeface="ITC Officina Sans Book"/>
                <a:cs typeface="ITC Officina Sans Book"/>
              </a:rPr>
              <a:t>Gives work a Creative Commons license, sharing your distribution rights. Public can also re-use/post so long as you are:</a:t>
            </a:r>
          </a:p>
          <a:p>
            <a:pPr lvl="2"/>
            <a:r>
              <a:rPr lang="en-US" dirty="0" smtClean="0">
                <a:latin typeface="ITC Officina Sans Book"/>
                <a:cs typeface="ITC Officina Sans Book"/>
              </a:rPr>
              <a:t>Given credit as author</a:t>
            </a:r>
          </a:p>
          <a:p>
            <a:pPr lvl="2"/>
            <a:r>
              <a:rPr lang="en-US" dirty="0" smtClean="0">
                <a:latin typeface="ITC Officina Sans Book"/>
                <a:cs typeface="ITC Officina Sans Book"/>
              </a:rPr>
              <a:t>Reader’s use is non-commercial</a:t>
            </a:r>
          </a:p>
          <a:p>
            <a:endParaRPr lang="en-US" b="1" dirty="0" smtClean="0">
              <a:latin typeface="Georgia"/>
              <a:cs typeface="Georgia"/>
            </a:endParaRPr>
          </a:p>
          <a:p>
            <a:r>
              <a:rPr lang="en-US" b="1" dirty="0" smtClean="0">
                <a:latin typeface="Georgia"/>
                <a:cs typeface="Georgia"/>
              </a:rPr>
              <a:t>We have an addendum generator</a:t>
            </a:r>
            <a:r>
              <a:rPr lang="en-US" b="1" baseline="0" dirty="0" smtClean="0">
                <a:latin typeface="Georgia"/>
                <a:cs typeface="Georgia"/>
              </a:rPr>
              <a:t> at </a:t>
            </a:r>
            <a:r>
              <a:rPr lang="en-US" b="1" baseline="0" dirty="0" err="1" smtClean="0">
                <a:latin typeface="Georgia"/>
                <a:cs typeface="Georgia"/>
              </a:rPr>
              <a:t>LibGuide</a:t>
            </a:r>
            <a:endParaRPr lang="en-US" b="1" dirty="0" smtClean="0">
              <a:latin typeface="Georgia"/>
              <a:cs typeface="Georgia"/>
            </a:endParaRPr>
          </a:p>
        </p:txBody>
      </p:sp>
      <p:sp>
        <p:nvSpPr>
          <p:cNvPr id="4" name="Slide Number Placeholder 3"/>
          <p:cNvSpPr>
            <a:spLocks noGrp="1"/>
          </p:cNvSpPr>
          <p:nvPr>
            <p:ph type="sldNum" sz="quarter" idx="10"/>
          </p:nvPr>
        </p:nvSpPr>
        <p:spPr/>
        <p:txBody>
          <a:bodyPr/>
          <a:lstStyle/>
          <a:p>
            <a:fld id="{9F28C09F-406B-4CE6-82F7-6950034D6986}" type="slidenum">
              <a:rPr lang="en-US" smtClean="0"/>
              <a:pPr/>
              <a:t>20</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latin typeface="Georgia"/>
              <a:cs typeface="Georgia"/>
            </a:endParaRPr>
          </a:p>
        </p:txBody>
      </p:sp>
      <p:sp>
        <p:nvSpPr>
          <p:cNvPr id="4" name="Slide Number Placeholder 3"/>
          <p:cNvSpPr>
            <a:spLocks noGrp="1"/>
          </p:cNvSpPr>
          <p:nvPr>
            <p:ph type="sldNum" sz="quarter" idx="10"/>
          </p:nvPr>
        </p:nvSpPr>
        <p:spPr/>
        <p:txBody>
          <a:bodyPr/>
          <a:lstStyle/>
          <a:p>
            <a:fld id="{9F28C09F-406B-4CE6-82F7-6950034D6986}" type="slidenum">
              <a:rPr lang="en-US" smtClean="0"/>
              <a:pPr/>
              <a:t>21</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457200" rtl="0" eaLnBrk="1" fontAlgn="auto" latinLnBrk="0" hangingPunct="1">
              <a:lnSpc>
                <a:spcPct val="100000"/>
              </a:lnSpc>
              <a:spcBef>
                <a:spcPts val="0"/>
              </a:spcBef>
              <a:spcAft>
                <a:spcPts val="0"/>
              </a:spcAft>
              <a:buClrTx/>
              <a:buSzTx/>
              <a:buFontTx/>
              <a:buNone/>
              <a:tabLst/>
              <a:defRPr/>
            </a:pPr>
            <a:r>
              <a:rPr lang="en-US" dirty="0" smtClean="0"/>
              <a:t>Funded and supported by the Library System since 2005</a:t>
            </a:r>
          </a:p>
          <a:p>
            <a:endParaRPr lang="en-US" dirty="0" smtClean="0">
              <a:latin typeface="Georgia"/>
              <a:cs typeface="Georgia"/>
            </a:endParaRPr>
          </a:p>
          <a:p>
            <a:pPr>
              <a:buNone/>
            </a:pPr>
            <a:r>
              <a:rPr lang="en-US" dirty="0" smtClean="0">
                <a:latin typeface="ITC Officina Sans Book"/>
                <a:cs typeface="ITC Officina Sans Book"/>
              </a:rPr>
              <a:t>We want to publish WSU and WSU-affiliated:</a:t>
            </a:r>
          </a:p>
          <a:p>
            <a:pPr>
              <a:buNone/>
            </a:pPr>
            <a:endParaRPr lang="en-US" dirty="0" smtClean="0">
              <a:latin typeface="ITC Officina Sans Book"/>
              <a:cs typeface="ITC Officina Sans Book"/>
            </a:endParaRPr>
          </a:p>
          <a:p>
            <a:r>
              <a:rPr lang="en-US" dirty="0" smtClean="0">
                <a:latin typeface="ITC Officina Sans Book"/>
                <a:cs typeface="ITC Officina Sans Book"/>
              </a:rPr>
              <a:t>Published articles (post-prints)</a:t>
            </a:r>
          </a:p>
          <a:p>
            <a:r>
              <a:rPr lang="en-US" dirty="0" smtClean="0">
                <a:latin typeface="ITC Officina Sans Book"/>
                <a:cs typeface="ITC Officina Sans Book"/>
              </a:rPr>
              <a:t>Presentations, talks, unpublished manuscripts, working papers</a:t>
            </a:r>
          </a:p>
          <a:p>
            <a:r>
              <a:rPr lang="en-US" dirty="0" smtClean="0">
                <a:latin typeface="ITC Officina Sans Book"/>
                <a:cs typeface="ITC Officina Sans Book"/>
              </a:rPr>
              <a:t>Datasets and other supplemental materials</a:t>
            </a:r>
          </a:p>
          <a:p>
            <a:r>
              <a:rPr lang="en-US" dirty="0" smtClean="0">
                <a:latin typeface="ITC Officina Sans Book"/>
                <a:cs typeface="ITC Officina Sans Book"/>
              </a:rPr>
              <a:t>Paper/seminar series</a:t>
            </a:r>
          </a:p>
          <a:p>
            <a:r>
              <a:rPr lang="en-US" dirty="0" smtClean="0">
                <a:latin typeface="ITC Officina Sans Book"/>
                <a:cs typeface="ITC Officina Sans Book"/>
              </a:rPr>
              <a:t>Conference proceedings</a:t>
            </a:r>
          </a:p>
          <a:p>
            <a:r>
              <a:rPr lang="en-US" dirty="0" smtClean="0">
                <a:latin typeface="ITC Officina Sans Book"/>
                <a:cs typeface="ITC Officina Sans Book"/>
              </a:rPr>
              <a:t>Out-of-print books</a:t>
            </a:r>
          </a:p>
          <a:p>
            <a:r>
              <a:rPr lang="en-US" dirty="0" smtClean="0">
                <a:latin typeface="ITC Officina Sans Book"/>
                <a:cs typeface="ITC Officina Sans Book"/>
              </a:rPr>
              <a:t>Teaching materials</a:t>
            </a:r>
          </a:p>
          <a:p>
            <a:r>
              <a:rPr lang="en-US" dirty="0" smtClean="0">
                <a:latin typeface="ITC Officina Sans Book"/>
                <a:cs typeface="ITC Officina Sans Book"/>
              </a:rPr>
              <a:t>Research, scholarship, or creative activity of any kind</a:t>
            </a:r>
          </a:p>
          <a:p>
            <a:r>
              <a:rPr lang="en-US" dirty="0" smtClean="0">
                <a:latin typeface="ITC Officina Sans Book"/>
                <a:cs typeface="ITC Officina Sans Book"/>
              </a:rPr>
              <a:t>Journals</a:t>
            </a:r>
          </a:p>
          <a:p>
            <a:r>
              <a:rPr lang="en-US" dirty="0" smtClean="0">
                <a:latin typeface="ITC Officina Sans Book"/>
                <a:cs typeface="ITC Officina Sans Book"/>
              </a:rPr>
              <a:t>Conferences + Events</a:t>
            </a:r>
            <a:endParaRPr lang="en-US" dirty="0" smtClean="0">
              <a:latin typeface="Georgia"/>
              <a:cs typeface="Georgia"/>
            </a:endParaRPr>
          </a:p>
        </p:txBody>
      </p:sp>
      <p:sp>
        <p:nvSpPr>
          <p:cNvPr id="4" name="Slide Number Placeholder 3"/>
          <p:cNvSpPr>
            <a:spLocks noGrp="1"/>
          </p:cNvSpPr>
          <p:nvPr>
            <p:ph type="sldNum" sz="quarter" idx="10"/>
          </p:nvPr>
        </p:nvSpPr>
        <p:spPr/>
        <p:txBody>
          <a:bodyPr/>
          <a:lstStyle/>
          <a:p>
            <a:fld id="{9F28C09F-406B-4CE6-82F7-6950034D6986}" type="slidenum">
              <a:rPr lang="en-US" smtClean="0"/>
              <a:pPr/>
              <a:t>22</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None/>
            </a:pPr>
            <a:r>
              <a:rPr lang="en-US" dirty="0" smtClean="0">
                <a:latin typeface="ITC Officina Sans Book"/>
                <a:cs typeface="ITC Officina Sans Book"/>
              </a:rPr>
              <a:t>We want to publish WSU and WSU-affiliated:</a:t>
            </a:r>
          </a:p>
          <a:p>
            <a:pPr>
              <a:buNone/>
            </a:pPr>
            <a:endParaRPr lang="en-US" dirty="0" smtClean="0">
              <a:latin typeface="ITC Officina Sans Book"/>
              <a:cs typeface="ITC Officina Sans Book"/>
            </a:endParaRPr>
          </a:p>
          <a:p>
            <a:r>
              <a:rPr lang="en-US" dirty="0" smtClean="0">
                <a:latin typeface="ITC Officina Sans Book"/>
                <a:cs typeface="ITC Officina Sans Book"/>
              </a:rPr>
              <a:t>Published articles (post-prints)</a:t>
            </a:r>
          </a:p>
          <a:p>
            <a:r>
              <a:rPr lang="en-US" dirty="0" smtClean="0">
                <a:latin typeface="ITC Officina Sans Book"/>
                <a:cs typeface="ITC Officina Sans Book"/>
              </a:rPr>
              <a:t>Presentations, talks, unpublished manuscripts, working papers</a:t>
            </a:r>
          </a:p>
          <a:p>
            <a:r>
              <a:rPr lang="en-US" dirty="0" smtClean="0">
                <a:latin typeface="ITC Officina Sans Book"/>
                <a:cs typeface="ITC Officina Sans Book"/>
              </a:rPr>
              <a:t>Datasets and other supplemental materials</a:t>
            </a:r>
          </a:p>
          <a:p>
            <a:r>
              <a:rPr lang="en-US" dirty="0" smtClean="0">
                <a:latin typeface="ITC Officina Sans Book"/>
                <a:cs typeface="ITC Officina Sans Book"/>
              </a:rPr>
              <a:t>Paper/seminar series</a:t>
            </a:r>
          </a:p>
          <a:p>
            <a:r>
              <a:rPr lang="en-US" dirty="0" smtClean="0">
                <a:latin typeface="ITC Officina Sans Book"/>
                <a:cs typeface="ITC Officina Sans Book"/>
              </a:rPr>
              <a:t>Conference proceedings</a:t>
            </a:r>
          </a:p>
          <a:p>
            <a:r>
              <a:rPr lang="en-US" dirty="0" smtClean="0">
                <a:latin typeface="ITC Officina Sans Book"/>
                <a:cs typeface="ITC Officina Sans Book"/>
              </a:rPr>
              <a:t>Out-of-print books</a:t>
            </a:r>
          </a:p>
          <a:p>
            <a:r>
              <a:rPr lang="en-US" dirty="0" smtClean="0">
                <a:latin typeface="ITC Officina Sans Book"/>
                <a:cs typeface="ITC Officina Sans Book"/>
              </a:rPr>
              <a:t>Teaching materials</a:t>
            </a:r>
          </a:p>
          <a:p>
            <a:r>
              <a:rPr lang="en-US" dirty="0" smtClean="0">
                <a:latin typeface="ITC Officina Sans Book"/>
                <a:cs typeface="ITC Officina Sans Book"/>
              </a:rPr>
              <a:t>Research, scholarship, or creative activity of any kind</a:t>
            </a:r>
          </a:p>
          <a:p>
            <a:r>
              <a:rPr lang="en-US" dirty="0" smtClean="0">
                <a:latin typeface="ITC Officina Sans Book"/>
                <a:cs typeface="ITC Officina Sans Book"/>
              </a:rPr>
              <a:t>Journals</a:t>
            </a:r>
          </a:p>
          <a:p>
            <a:r>
              <a:rPr lang="en-US" dirty="0" smtClean="0">
                <a:latin typeface="ITC Officina Sans Book"/>
                <a:cs typeface="ITC Officina Sans Book"/>
              </a:rPr>
              <a:t>Conferences + Events</a:t>
            </a:r>
            <a:endParaRPr lang="en-US" dirty="0" smtClean="0">
              <a:latin typeface="Georgia"/>
              <a:cs typeface="Georgia"/>
            </a:endParaRPr>
          </a:p>
        </p:txBody>
      </p:sp>
      <p:sp>
        <p:nvSpPr>
          <p:cNvPr id="4" name="Slide Number Placeholder 3"/>
          <p:cNvSpPr>
            <a:spLocks noGrp="1"/>
          </p:cNvSpPr>
          <p:nvPr>
            <p:ph type="sldNum" sz="quarter" idx="10"/>
          </p:nvPr>
        </p:nvSpPr>
        <p:spPr/>
        <p:txBody>
          <a:bodyPr/>
          <a:lstStyle/>
          <a:p>
            <a:fld id="{9F28C09F-406B-4CE6-82F7-6950034D6986}" type="slidenum">
              <a:rPr lang="en-US" smtClean="0"/>
              <a:pPr/>
              <a:t>23</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Georgia"/>
                <a:cs typeface="Georgia"/>
              </a:rPr>
              <a:t>Number of Downloads</a:t>
            </a:r>
            <a:r>
              <a:rPr lang="en-US" baseline="0" dirty="0" smtClean="0">
                <a:latin typeface="Georgia"/>
                <a:cs typeface="Georgia"/>
              </a:rPr>
              <a:t> automatic. Hits available on request.</a:t>
            </a:r>
            <a:endParaRPr lang="en-US" dirty="0" smtClean="0">
              <a:latin typeface="Georgia"/>
              <a:cs typeface="Georgia"/>
            </a:endParaRPr>
          </a:p>
        </p:txBody>
      </p:sp>
      <p:sp>
        <p:nvSpPr>
          <p:cNvPr id="4" name="Slide Number Placeholder 3"/>
          <p:cNvSpPr>
            <a:spLocks noGrp="1"/>
          </p:cNvSpPr>
          <p:nvPr>
            <p:ph type="sldNum" sz="quarter" idx="10"/>
          </p:nvPr>
        </p:nvSpPr>
        <p:spPr/>
        <p:txBody>
          <a:bodyPr/>
          <a:lstStyle/>
          <a:p>
            <a:fld id="{9F28C09F-406B-4CE6-82F7-6950034D6986}" type="slidenum">
              <a:rPr lang="en-US" smtClean="0"/>
              <a:pPr/>
              <a:t>24</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What’s in it for me?</a:t>
            </a:r>
            <a:endParaRPr lang="en-US" dirty="0" smtClean="0">
              <a:latin typeface="Georgia"/>
              <a:cs typeface="Georgia"/>
            </a:endParaRPr>
          </a:p>
          <a:p>
            <a:endParaRPr lang="en-US" dirty="0" smtClean="0">
              <a:latin typeface="Georgia"/>
              <a:cs typeface="Georgia"/>
            </a:endParaRPr>
          </a:p>
          <a:p>
            <a:r>
              <a:rPr lang="en-US" dirty="0" smtClean="0">
                <a:latin typeface="ITC Officina Sans Book"/>
                <a:cs typeface="ITC Officina Sans Book"/>
              </a:rPr>
              <a:t>Retention of copyright</a:t>
            </a:r>
          </a:p>
          <a:p>
            <a:r>
              <a:rPr lang="en-US" dirty="0" smtClean="0">
                <a:latin typeface="ITC Officina Sans Book"/>
                <a:cs typeface="ITC Officina Sans Book"/>
              </a:rPr>
              <a:t>Increased citation rates</a:t>
            </a:r>
          </a:p>
          <a:p>
            <a:r>
              <a:rPr lang="en-US" dirty="0" smtClean="0">
                <a:latin typeface="ITC Officina Sans Book"/>
                <a:cs typeface="ITC Officina Sans Book"/>
              </a:rPr>
              <a:t>Google search optimization</a:t>
            </a:r>
          </a:p>
          <a:p>
            <a:r>
              <a:rPr lang="en-US" dirty="0" smtClean="0">
                <a:latin typeface="ITC Officina Sans Book"/>
                <a:cs typeface="ITC Officina Sans Book"/>
              </a:rPr>
              <a:t>Perpetual access &amp; preservation</a:t>
            </a:r>
          </a:p>
          <a:p>
            <a:r>
              <a:rPr lang="en-US" dirty="0" smtClean="0">
                <a:latin typeface="ITC Officina Sans Book"/>
                <a:cs typeface="ITC Officina Sans Book"/>
              </a:rPr>
              <a:t>Comprehensive usage data</a:t>
            </a:r>
          </a:p>
          <a:p>
            <a:r>
              <a:rPr lang="en-US" dirty="0" smtClean="0">
                <a:latin typeface="ITC Officina Sans Book"/>
                <a:cs typeface="ITC Officina Sans Book"/>
              </a:rPr>
              <a:t>Free setup, training &amp; support</a:t>
            </a:r>
          </a:p>
          <a:p>
            <a:endParaRPr lang="en-US" dirty="0" smtClean="0">
              <a:latin typeface="Georgia"/>
              <a:cs typeface="Georgia"/>
            </a:endParaRPr>
          </a:p>
        </p:txBody>
      </p:sp>
      <p:sp>
        <p:nvSpPr>
          <p:cNvPr id="4" name="Slide Number Placeholder 3"/>
          <p:cNvSpPr>
            <a:spLocks noGrp="1"/>
          </p:cNvSpPr>
          <p:nvPr>
            <p:ph type="sldNum" sz="quarter" idx="10"/>
          </p:nvPr>
        </p:nvSpPr>
        <p:spPr/>
        <p:txBody>
          <a:bodyPr/>
          <a:lstStyle/>
          <a:p>
            <a:fld id="{9F28C09F-406B-4CE6-82F7-6950034D6986}" type="slidenum">
              <a:rPr lang="en-US" smtClean="0"/>
              <a:pPr/>
              <a:t>25</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Digital Commons supports the Open Archives Initiative Protocol for Metadata Harvesting (OAI-PMH) 2.0</a:t>
            </a:r>
            <a:endParaRPr lang="en-US" dirty="0" smtClean="0">
              <a:latin typeface="Georgia"/>
              <a:cs typeface="Georgia"/>
            </a:endParaRPr>
          </a:p>
        </p:txBody>
      </p:sp>
      <p:sp>
        <p:nvSpPr>
          <p:cNvPr id="4" name="Slide Number Placeholder 3"/>
          <p:cNvSpPr>
            <a:spLocks noGrp="1"/>
          </p:cNvSpPr>
          <p:nvPr>
            <p:ph type="sldNum" sz="quarter" idx="10"/>
          </p:nvPr>
        </p:nvSpPr>
        <p:spPr/>
        <p:txBody>
          <a:bodyPr/>
          <a:lstStyle/>
          <a:p>
            <a:fld id="{9F28C09F-406B-4CE6-82F7-6950034D6986}" type="slidenum">
              <a:rPr lang="en-US" smtClean="0"/>
              <a:pPr/>
              <a:t>26</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latin typeface="Georgia"/>
              <a:cs typeface="Georgia"/>
            </a:endParaRPr>
          </a:p>
        </p:txBody>
      </p:sp>
      <p:sp>
        <p:nvSpPr>
          <p:cNvPr id="4" name="Slide Number Placeholder 3"/>
          <p:cNvSpPr>
            <a:spLocks noGrp="1"/>
          </p:cNvSpPr>
          <p:nvPr>
            <p:ph type="sldNum" sz="quarter" idx="10"/>
          </p:nvPr>
        </p:nvSpPr>
        <p:spPr/>
        <p:txBody>
          <a:bodyPr/>
          <a:lstStyle/>
          <a:p>
            <a:fld id="{9F28C09F-406B-4CE6-82F7-6950034D6986}" type="slidenum">
              <a:rPr lang="en-US" smtClean="0"/>
              <a:pPr/>
              <a:t>27</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latin typeface="Georgia"/>
              <a:cs typeface="Georgia"/>
            </a:endParaRPr>
          </a:p>
        </p:txBody>
      </p:sp>
      <p:sp>
        <p:nvSpPr>
          <p:cNvPr id="4" name="Slide Number Placeholder 3"/>
          <p:cNvSpPr>
            <a:spLocks noGrp="1"/>
          </p:cNvSpPr>
          <p:nvPr>
            <p:ph type="sldNum" sz="quarter" idx="10"/>
          </p:nvPr>
        </p:nvSpPr>
        <p:spPr/>
        <p:txBody>
          <a:bodyPr/>
          <a:lstStyle/>
          <a:p>
            <a:fld id="{9F28C09F-406B-4CE6-82F7-6950034D6986}" type="slidenum">
              <a:rPr lang="en-US" smtClean="0"/>
              <a:pPr/>
              <a:t>28</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Georgia"/>
                <a:cs typeface="Georgia"/>
              </a:rPr>
              <a:t>So, you need</a:t>
            </a:r>
            <a:r>
              <a:rPr lang="en-US" baseline="0" dirty="0" smtClean="0">
                <a:latin typeface="Georgia"/>
                <a:cs typeface="Georgia"/>
              </a:rPr>
              <a:t> to identify which of your prior publications (or future publications) are friendly to Green OA .</a:t>
            </a:r>
            <a:endParaRPr lang="en-US" dirty="0" smtClean="0">
              <a:latin typeface="Georgia"/>
              <a:cs typeface="Georgia"/>
            </a:endParaRPr>
          </a:p>
        </p:txBody>
      </p:sp>
      <p:sp>
        <p:nvSpPr>
          <p:cNvPr id="4" name="Slide Number Placeholder 3"/>
          <p:cNvSpPr>
            <a:spLocks noGrp="1"/>
          </p:cNvSpPr>
          <p:nvPr>
            <p:ph type="sldNum" sz="quarter" idx="10"/>
          </p:nvPr>
        </p:nvSpPr>
        <p:spPr/>
        <p:txBody>
          <a:bodyPr/>
          <a:lstStyle/>
          <a:p>
            <a:fld id="{9F28C09F-406B-4CE6-82F7-6950034D6986}" type="slidenum">
              <a:rPr lang="en-US" smtClean="0"/>
              <a:pPr/>
              <a:t>29</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latin typeface="Georgia"/>
                <a:cs typeface="Georgia"/>
              </a:rPr>
              <a:t>Diff between pre- and post- print:</a:t>
            </a:r>
          </a:p>
          <a:p>
            <a:endParaRPr lang="en-US" baseline="0" dirty="0" smtClean="0">
              <a:latin typeface="Georgia"/>
              <a:cs typeface="Georgia"/>
            </a:endParaRPr>
          </a:p>
          <a:p>
            <a:r>
              <a:rPr lang="en-US" baseline="0" dirty="0" smtClean="0">
                <a:latin typeface="Georgia"/>
                <a:cs typeface="Georgia"/>
              </a:rPr>
              <a:t>A preprint is any version prior to peer review and publication, usually the version submitted to a journal.</a:t>
            </a:r>
          </a:p>
          <a:p>
            <a:endParaRPr lang="en-US" baseline="0" dirty="0" smtClean="0">
              <a:latin typeface="Georgia"/>
              <a:cs typeface="Georgia"/>
            </a:endParaRPr>
          </a:p>
          <a:p>
            <a:r>
              <a:rPr lang="en-US" baseline="0" dirty="0" smtClean="0">
                <a:latin typeface="Georgia"/>
                <a:cs typeface="Georgia"/>
              </a:rPr>
              <a:t>A </a:t>
            </a:r>
            <a:r>
              <a:rPr lang="en-US" baseline="0" dirty="0" err="1" smtClean="0">
                <a:latin typeface="Georgia"/>
                <a:cs typeface="Georgia"/>
              </a:rPr>
              <a:t>postprint</a:t>
            </a:r>
            <a:r>
              <a:rPr lang="en-US" baseline="0" dirty="0" smtClean="0">
                <a:latin typeface="Georgia"/>
                <a:cs typeface="Georgia"/>
              </a:rPr>
              <a:t> is any version approved by peer review. Sometimes it's important to distinguish two kinds of </a:t>
            </a:r>
            <a:r>
              <a:rPr lang="en-US" baseline="0" dirty="0" err="1" smtClean="0">
                <a:latin typeface="Georgia"/>
                <a:cs typeface="Georgia"/>
              </a:rPr>
              <a:t>postprint</a:t>
            </a:r>
            <a:r>
              <a:rPr lang="en-US" baseline="0" dirty="0" smtClean="0">
                <a:latin typeface="Georgia"/>
                <a:cs typeface="Georgia"/>
              </a:rPr>
              <a:t>: (a) those that have been peer-reviewed but not copy-edited and (b) those that have been both peer-reviewed and copy-edited. Some journals give authors permission to deposit the first but the not the second kind in an OA repository.</a:t>
            </a:r>
          </a:p>
          <a:p>
            <a:endParaRPr lang="en-US" baseline="0" dirty="0" smtClean="0">
              <a:latin typeface="Georgia"/>
              <a:cs typeface="Georgia"/>
            </a:endParaRPr>
          </a:p>
          <a:p>
            <a:endParaRPr lang="en-US" baseline="0" dirty="0" smtClean="0">
              <a:latin typeface="Georgia"/>
              <a:cs typeface="Georgia"/>
            </a:endParaRPr>
          </a:p>
          <a:p>
            <a:endParaRPr lang="en-US" baseline="0" dirty="0" smtClean="0">
              <a:latin typeface="Georgia"/>
              <a:cs typeface="Georgia"/>
            </a:endParaRPr>
          </a:p>
          <a:p>
            <a:endParaRPr lang="en-US" baseline="0" dirty="0" smtClean="0">
              <a:latin typeface="Georgia"/>
              <a:cs typeface="Georgia"/>
            </a:endParaRPr>
          </a:p>
          <a:p>
            <a:endParaRPr lang="en-US" baseline="0" dirty="0" smtClean="0">
              <a:latin typeface="Georgia"/>
              <a:cs typeface="Georgia"/>
            </a:endParaRPr>
          </a:p>
          <a:p>
            <a:endParaRPr lang="en-US" baseline="0" dirty="0" smtClean="0">
              <a:latin typeface="Georgia"/>
              <a:cs typeface="Georgia"/>
            </a:endParaRPr>
          </a:p>
        </p:txBody>
      </p:sp>
      <p:sp>
        <p:nvSpPr>
          <p:cNvPr id="4" name="Slide Number Placeholder 3"/>
          <p:cNvSpPr>
            <a:spLocks noGrp="1"/>
          </p:cNvSpPr>
          <p:nvPr>
            <p:ph type="sldNum" sz="quarter" idx="10"/>
          </p:nvPr>
        </p:nvSpPr>
        <p:spPr/>
        <p:txBody>
          <a:bodyPr/>
          <a:lstStyle/>
          <a:p>
            <a:fld id="{9F28C09F-406B-4CE6-82F7-6950034D6986}" type="slidenum">
              <a:rPr lang="en-US" smtClean="0"/>
              <a:pPr/>
              <a:t>3</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Georgia"/>
                <a:cs typeface="Georgia"/>
              </a:rPr>
              <a:t>Do It Yourself</a:t>
            </a:r>
          </a:p>
        </p:txBody>
      </p:sp>
      <p:sp>
        <p:nvSpPr>
          <p:cNvPr id="4" name="Slide Number Placeholder 3"/>
          <p:cNvSpPr>
            <a:spLocks noGrp="1"/>
          </p:cNvSpPr>
          <p:nvPr>
            <p:ph type="sldNum" sz="quarter" idx="10"/>
          </p:nvPr>
        </p:nvSpPr>
        <p:spPr/>
        <p:txBody>
          <a:bodyPr/>
          <a:lstStyle/>
          <a:p>
            <a:fld id="{9F28C09F-406B-4CE6-82F7-6950034D6986}" type="slidenum">
              <a:rPr lang="en-US" smtClean="0"/>
              <a:pPr/>
              <a:t>30</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Georgia"/>
                <a:cs typeface="Georgia"/>
              </a:rPr>
              <a:t>Do</a:t>
            </a:r>
            <a:r>
              <a:rPr lang="en-US" baseline="0" dirty="0" smtClean="0">
                <a:latin typeface="Georgia"/>
                <a:cs typeface="Georgia"/>
              </a:rPr>
              <a:t> It For Me</a:t>
            </a:r>
            <a:endParaRPr lang="en-US" dirty="0" smtClean="0">
              <a:latin typeface="Georgia"/>
              <a:cs typeface="Georgia"/>
            </a:endParaRPr>
          </a:p>
        </p:txBody>
      </p:sp>
      <p:sp>
        <p:nvSpPr>
          <p:cNvPr id="4" name="Slide Number Placeholder 3"/>
          <p:cNvSpPr>
            <a:spLocks noGrp="1"/>
          </p:cNvSpPr>
          <p:nvPr>
            <p:ph type="sldNum" sz="quarter" idx="10"/>
          </p:nvPr>
        </p:nvSpPr>
        <p:spPr/>
        <p:txBody>
          <a:bodyPr/>
          <a:lstStyle/>
          <a:p>
            <a:fld id="{9F28C09F-406B-4CE6-82F7-6950034D6986}" type="slidenum">
              <a:rPr lang="en-US" smtClean="0"/>
              <a:pPr/>
              <a:t>31</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latin typeface="Georgia"/>
              <a:cs typeface="Georgia"/>
            </a:endParaRPr>
          </a:p>
        </p:txBody>
      </p:sp>
      <p:sp>
        <p:nvSpPr>
          <p:cNvPr id="4" name="Slide Number Placeholder 3"/>
          <p:cNvSpPr>
            <a:spLocks noGrp="1"/>
          </p:cNvSpPr>
          <p:nvPr>
            <p:ph type="sldNum" sz="quarter" idx="10"/>
          </p:nvPr>
        </p:nvSpPr>
        <p:spPr/>
        <p:txBody>
          <a:bodyPr/>
          <a:lstStyle/>
          <a:p>
            <a:fld id="{9F28C09F-406B-4CE6-82F7-6950034D6986}" type="slidenum">
              <a:rPr lang="en-US" smtClean="0"/>
              <a:pPr/>
              <a:t>32</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latin typeface="Georgia"/>
              <a:cs typeface="Georgia"/>
            </a:endParaRPr>
          </a:p>
        </p:txBody>
      </p:sp>
      <p:sp>
        <p:nvSpPr>
          <p:cNvPr id="4" name="Slide Number Placeholder 3"/>
          <p:cNvSpPr>
            <a:spLocks noGrp="1"/>
          </p:cNvSpPr>
          <p:nvPr>
            <p:ph type="sldNum" sz="quarter" idx="10"/>
          </p:nvPr>
        </p:nvSpPr>
        <p:spPr/>
        <p:txBody>
          <a:bodyPr/>
          <a:lstStyle/>
          <a:p>
            <a:fld id="{9F28C09F-406B-4CE6-82F7-6950034D6986}" type="slidenum">
              <a:rPr lang="en-US" smtClean="0"/>
              <a:pPr/>
              <a:t>4</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latin typeface="Georgia"/>
                <a:cs typeface="Georgia"/>
              </a:rPr>
              <a:t>Author fees: as little as three years ago, Stuart </a:t>
            </a:r>
            <a:r>
              <a:rPr lang="en-US" baseline="0" dirty="0" err="1" smtClean="0">
                <a:latin typeface="Georgia"/>
                <a:cs typeface="Georgia"/>
              </a:rPr>
              <a:t>Shieber</a:t>
            </a:r>
            <a:r>
              <a:rPr lang="en-US" baseline="0" dirty="0" smtClean="0">
                <a:latin typeface="Georgia"/>
                <a:cs typeface="Georgia"/>
              </a:rPr>
              <a:t> at Harvard found that over 70% of all OA journals in the DOAJ charge no author fees. (http://blogs.law.harvard.edu/pamphlet/2009/05/29/what-percentage-of-open-access-journals-charge-publication-fees/)</a:t>
            </a:r>
          </a:p>
          <a:p>
            <a:endParaRPr lang="en-US" baseline="0" dirty="0" smtClean="0">
              <a:latin typeface="Georgia"/>
              <a:cs typeface="Georgia"/>
            </a:endParaRPr>
          </a:p>
          <a:p>
            <a:endParaRPr lang="en-US" baseline="0" dirty="0" smtClean="0">
              <a:latin typeface="Georgia"/>
              <a:cs typeface="Georgia"/>
            </a:endParaRPr>
          </a:p>
          <a:p>
            <a:endParaRPr lang="en-US" baseline="0" dirty="0" smtClean="0">
              <a:latin typeface="Georgia"/>
              <a:cs typeface="Georgia"/>
            </a:endParaRPr>
          </a:p>
          <a:p>
            <a:endParaRPr lang="en-US" baseline="0" dirty="0" smtClean="0">
              <a:latin typeface="Georgia"/>
              <a:cs typeface="Georgia"/>
            </a:endParaRPr>
          </a:p>
        </p:txBody>
      </p:sp>
      <p:sp>
        <p:nvSpPr>
          <p:cNvPr id="4" name="Slide Number Placeholder 3"/>
          <p:cNvSpPr>
            <a:spLocks noGrp="1"/>
          </p:cNvSpPr>
          <p:nvPr>
            <p:ph type="sldNum" sz="quarter" idx="10"/>
          </p:nvPr>
        </p:nvSpPr>
        <p:spPr/>
        <p:txBody>
          <a:bodyPr/>
          <a:lstStyle/>
          <a:p>
            <a:fld id="{9F28C09F-406B-4CE6-82F7-6950034D6986}" type="slidenum">
              <a:rPr lang="en-US" smtClean="0"/>
              <a:pPr/>
              <a:t>5</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Georgia"/>
                <a:cs typeface="Georgia"/>
              </a:rPr>
              <a:t>LAWRENCE:</a:t>
            </a:r>
          </a:p>
          <a:p>
            <a:endParaRPr lang="en-US" dirty="0" smtClean="0">
              <a:latin typeface="Georgia"/>
              <a:cs typeface="Georgia"/>
            </a:endParaRPr>
          </a:p>
          <a:p>
            <a:r>
              <a:rPr lang="en-US" dirty="0" smtClean="0">
                <a:latin typeface="Georgia"/>
                <a:cs typeface="Georgia"/>
              </a:rPr>
              <a:t>120,000 peer-reviewed conference articles, found a mean citation increase to</a:t>
            </a:r>
            <a:r>
              <a:rPr lang="en-US" baseline="0" dirty="0" smtClean="0">
                <a:latin typeface="Georgia"/>
                <a:cs typeface="Georgia"/>
              </a:rPr>
              <a:t> OA articles of 157%.</a:t>
            </a:r>
          </a:p>
          <a:p>
            <a:endParaRPr lang="en-US" baseline="0" dirty="0" smtClean="0">
              <a:latin typeface="Georgia"/>
              <a:cs typeface="Georgia"/>
            </a:endParaRPr>
          </a:p>
          <a:p>
            <a:r>
              <a:rPr lang="en-US" baseline="0" dirty="0" smtClean="0">
                <a:latin typeface="Georgia"/>
                <a:cs typeface="Georgia"/>
              </a:rPr>
              <a:t>NORRIS:</a:t>
            </a:r>
          </a:p>
          <a:p>
            <a:endParaRPr lang="en-US" baseline="0" dirty="0" smtClean="0">
              <a:latin typeface="Georgia"/>
              <a:cs typeface="Georgia"/>
            </a:endParaRPr>
          </a:p>
          <a:p>
            <a:r>
              <a:rPr lang="en-US" baseline="0" dirty="0" smtClean="0">
                <a:latin typeface="Georgia"/>
                <a:cs typeface="Georgia"/>
              </a:rPr>
              <a:t>4633 articles: OA mean citation count: 9.04; TA: 5.76</a:t>
            </a:r>
            <a:endParaRPr lang="en-US" dirty="0" smtClean="0">
              <a:latin typeface="Georgia"/>
              <a:cs typeface="Georgia"/>
            </a:endParaRPr>
          </a:p>
          <a:p>
            <a:endParaRPr lang="en-US" dirty="0" smtClean="0">
              <a:latin typeface="Georgia"/>
              <a:cs typeface="Georgia"/>
            </a:endParaRPr>
          </a:p>
          <a:p>
            <a:r>
              <a:rPr lang="en-US" dirty="0" smtClean="0">
                <a:latin typeface="Georgia"/>
                <a:cs typeface="Georgia"/>
              </a:rPr>
              <a:t>GARGOURI</a:t>
            </a:r>
          </a:p>
          <a:p>
            <a:r>
              <a:rPr lang="en-US" dirty="0" smtClean="0">
                <a:latin typeface="Georgia"/>
                <a:cs typeface="Georgia"/>
              </a:rPr>
              <a:t>Background: Articles whose authors have supplemented subscription-based access to the publisher’s version by self-archiving their own final draft are</a:t>
            </a:r>
            <a:r>
              <a:rPr lang="en-US" baseline="0" dirty="0" smtClean="0">
                <a:latin typeface="Georgia"/>
                <a:cs typeface="Georgia"/>
              </a:rPr>
              <a:t> cited significantly more than articles in the same journal and year that have not been made OA (the “OA Advantage”). Could be that authors make higher quality articles OA (‘self-selection bias’)</a:t>
            </a:r>
            <a:endParaRPr lang="en-US" dirty="0" smtClean="0">
              <a:latin typeface="Georgia"/>
              <a:cs typeface="Georgia"/>
            </a:endParaRPr>
          </a:p>
          <a:p>
            <a:endParaRPr lang="en-US" dirty="0" smtClean="0">
              <a:latin typeface="Georgia"/>
              <a:cs typeface="Georgia"/>
            </a:endParaRPr>
          </a:p>
          <a:p>
            <a:r>
              <a:rPr lang="en-US" dirty="0" smtClean="0">
                <a:latin typeface="Georgia"/>
                <a:cs typeface="Georgia"/>
              </a:rPr>
              <a:t>Conclusions/Significance:</a:t>
            </a:r>
            <a:r>
              <a:rPr lang="en-US" baseline="0" dirty="0" smtClean="0">
                <a:latin typeface="Georgia"/>
                <a:cs typeface="Georgia"/>
              </a:rPr>
              <a:t> The OA advantage is greater for the more citable articles, not because of a quality bias from authors self-</a:t>
            </a:r>
            <a:r>
              <a:rPr lang="en-US" baseline="0" dirty="0" err="1" smtClean="0">
                <a:latin typeface="Georgia"/>
                <a:cs typeface="Georgia"/>
              </a:rPr>
              <a:t>seleting</a:t>
            </a:r>
            <a:r>
              <a:rPr lang="en-US" baseline="0" dirty="0" smtClean="0">
                <a:latin typeface="Georgia"/>
                <a:cs typeface="Georgia"/>
              </a:rPr>
              <a:t>… but because of a quality advantage from users self selecting what to use and cite, freed by OA from the constraints of selective </a:t>
            </a:r>
            <a:r>
              <a:rPr lang="en-US" baseline="0" dirty="0" err="1" smtClean="0">
                <a:latin typeface="Georgia"/>
                <a:cs typeface="Georgia"/>
              </a:rPr>
              <a:t>accessibi,ity</a:t>
            </a:r>
            <a:r>
              <a:rPr lang="en-US" baseline="0" dirty="0" smtClean="0">
                <a:latin typeface="Georgia"/>
                <a:cs typeface="Georgia"/>
              </a:rPr>
              <a:t>.</a:t>
            </a:r>
          </a:p>
        </p:txBody>
      </p:sp>
      <p:sp>
        <p:nvSpPr>
          <p:cNvPr id="4" name="Slide Number Placeholder 3"/>
          <p:cNvSpPr>
            <a:spLocks noGrp="1"/>
          </p:cNvSpPr>
          <p:nvPr>
            <p:ph type="sldNum" sz="quarter" idx="10"/>
          </p:nvPr>
        </p:nvSpPr>
        <p:spPr/>
        <p:txBody>
          <a:bodyPr/>
          <a:lstStyle/>
          <a:p>
            <a:fld id="{9F28C09F-406B-4CE6-82F7-6950034D6986}" type="slidenum">
              <a:rPr lang="en-US" smtClean="0"/>
              <a:pPr/>
              <a:t>6</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latin typeface="Georgia"/>
              <a:cs typeface="Georgia"/>
            </a:endParaRPr>
          </a:p>
        </p:txBody>
      </p:sp>
      <p:sp>
        <p:nvSpPr>
          <p:cNvPr id="4" name="Slide Number Placeholder 3"/>
          <p:cNvSpPr>
            <a:spLocks noGrp="1"/>
          </p:cNvSpPr>
          <p:nvPr>
            <p:ph type="sldNum" sz="quarter" idx="10"/>
          </p:nvPr>
        </p:nvSpPr>
        <p:spPr/>
        <p:txBody>
          <a:bodyPr/>
          <a:lstStyle/>
          <a:p>
            <a:fld id="{9F28C09F-406B-4CE6-82F7-6950034D6986}" type="slidenum">
              <a:rPr lang="en-US" smtClean="0"/>
              <a:pPr/>
              <a:t>7</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latin typeface="Georgia"/>
              <a:cs typeface="Georgia"/>
            </a:endParaRPr>
          </a:p>
        </p:txBody>
      </p:sp>
      <p:sp>
        <p:nvSpPr>
          <p:cNvPr id="4" name="Slide Number Placeholder 3"/>
          <p:cNvSpPr>
            <a:spLocks noGrp="1"/>
          </p:cNvSpPr>
          <p:nvPr>
            <p:ph type="sldNum" sz="quarter" idx="10"/>
          </p:nvPr>
        </p:nvSpPr>
        <p:spPr/>
        <p:txBody>
          <a:bodyPr/>
          <a:lstStyle/>
          <a:p>
            <a:fld id="{9F28C09F-406B-4CE6-82F7-6950034D6986}" type="slidenum">
              <a:rPr lang="en-US" smtClean="0"/>
              <a:pPr/>
              <a:t>8</a:t>
            </a:fld>
            <a:endParaRPr lang="en-US"/>
          </a:p>
        </p:txBody>
      </p:sp>
    </p:spTree>
    <p:extLst>
      <p:ext uri="{BB962C8B-B14F-4D97-AF65-F5344CB8AC3E}">
        <p14:creationId xmlns:p14="http://schemas.microsoft.com/office/powerpoint/2010/main" val="1931675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latin typeface="Georgia"/>
              <a:cs typeface="Georgia"/>
            </a:endParaRPr>
          </a:p>
        </p:txBody>
      </p:sp>
      <p:sp>
        <p:nvSpPr>
          <p:cNvPr id="4" name="Slide Number Placeholder 3"/>
          <p:cNvSpPr>
            <a:spLocks noGrp="1"/>
          </p:cNvSpPr>
          <p:nvPr>
            <p:ph type="sldNum" sz="quarter" idx="10"/>
          </p:nvPr>
        </p:nvSpPr>
        <p:spPr/>
        <p:txBody>
          <a:bodyPr/>
          <a:lstStyle/>
          <a:p>
            <a:fld id="{9F28C09F-406B-4CE6-82F7-6950034D6986}" type="slidenum">
              <a:rPr lang="en-US" smtClean="0"/>
              <a:pPr/>
              <a:t>9</a:t>
            </a:fld>
            <a:endParaRPr lang="en-US"/>
          </a:p>
        </p:txBody>
      </p:sp>
    </p:spTree>
    <p:extLst>
      <p:ext uri="{BB962C8B-B14F-4D97-AF65-F5344CB8AC3E}">
        <p14:creationId xmlns:p14="http://schemas.microsoft.com/office/powerpoint/2010/main" val="1931675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B9F2220-056E-4FB7-94AA-C53574ADE04B}" type="datetimeFigureOut">
              <a:rPr lang="en-US" smtClean="0"/>
              <a:pPr/>
              <a:t>10/10/12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2135FE-4774-4102-8859-CDF1F8AE963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9F2220-056E-4FB7-94AA-C53574ADE04B}" type="datetimeFigureOut">
              <a:rPr lang="en-US" smtClean="0"/>
              <a:pPr/>
              <a:t>10/10/12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2135FE-4774-4102-8859-CDF1F8AE963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9F2220-056E-4FB7-94AA-C53574ADE04B}" type="datetimeFigureOut">
              <a:rPr lang="en-US" smtClean="0"/>
              <a:pPr/>
              <a:t>10/10/12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2135FE-4774-4102-8859-CDF1F8AE963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9F2220-056E-4FB7-94AA-C53574ADE04B}" type="datetimeFigureOut">
              <a:rPr lang="en-US" smtClean="0"/>
              <a:pPr/>
              <a:t>10/10/12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2135FE-4774-4102-8859-CDF1F8AE963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B9F2220-056E-4FB7-94AA-C53574ADE04B}" type="datetimeFigureOut">
              <a:rPr lang="en-US" smtClean="0"/>
              <a:pPr/>
              <a:t>10/10/12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2135FE-4774-4102-8859-CDF1F8AE963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B9F2220-056E-4FB7-94AA-C53574ADE04B}" type="datetimeFigureOut">
              <a:rPr lang="en-US" smtClean="0"/>
              <a:pPr/>
              <a:t>10/10/12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2135FE-4774-4102-8859-CDF1F8AE963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B9F2220-056E-4FB7-94AA-C53574ADE04B}" type="datetimeFigureOut">
              <a:rPr lang="en-US" smtClean="0"/>
              <a:pPr/>
              <a:t>10/10/12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2135FE-4774-4102-8859-CDF1F8AE963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B9F2220-056E-4FB7-94AA-C53574ADE04B}" type="datetimeFigureOut">
              <a:rPr lang="en-US" smtClean="0"/>
              <a:pPr/>
              <a:t>10/10/12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2135FE-4774-4102-8859-CDF1F8AE963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9F2220-056E-4FB7-94AA-C53574ADE04B}" type="datetimeFigureOut">
              <a:rPr lang="en-US" smtClean="0"/>
              <a:pPr/>
              <a:t>10/10/12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2135FE-4774-4102-8859-CDF1F8AE963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9F2220-056E-4FB7-94AA-C53574ADE04B}" type="datetimeFigureOut">
              <a:rPr lang="en-US" smtClean="0"/>
              <a:pPr/>
              <a:t>10/10/12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2135FE-4774-4102-8859-CDF1F8AE963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9F2220-056E-4FB7-94AA-C53574ADE04B}" type="datetimeFigureOut">
              <a:rPr lang="en-US" smtClean="0"/>
              <a:pPr/>
              <a:t>10/10/12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2135FE-4774-4102-8859-CDF1F8AE963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3">
                <a:lumMod val="20000"/>
                <a:lumOff val="80000"/>
              </a:schemeClr>
            </a:gs>
            <a:gs pos="100000">
              <a:schemeClr val="accent3">
                <a:lumMod val="60000"/>
                <a:lumOff val="40000"/>
              </a:schemeClr>
            </a:gs>
          </a:gsLst>
          <a:lin ang="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9F2220-056E-4FB7-94AA-C53574ADE04B}" type="datetimeFigureOut">
              <a:rPr lang="en-US" smtClean="0"/>
              <a:pPr/>
              <a:t>10/10/12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2135FE-4774-4102-8859-CDF1F8AE963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ff2662@wayne.edu" TargetMode="External"/><Relationship Id="rId4" Type="http://schemas.openxmlformats.org/officeDocument/2006/relationships/hyperlink" Target="mailto:jnf@wayne.edu" TargetMode="External"/><Relationship Id="rId5" Type="http://schemas.openxmlformats.org/officeDocument/2006/relationships/image" Target="../media/image1.jpeg"/><Relationship Id="rId6"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hyperlink" Target="http://www.righttoresearch.org/blog/6-reasons-open-access-matters-to-the-medical-commu.shtml" TargetMode="External"/><Relationship Id="rId4" Type="http://schemas.openxmlformats.org/officeDocument/2006/relationships/image" Target="../media/image3.png"/><Relationship Id="rId5"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hyperlink" Target="http://www.doaj.org/doaj?func=subject&amp;cpid=23" TargetMode="External"/><Relationship Id="rId4" Type="http://schemas.openxmlformats.org/officeDocument/2006/relationships/hyperlink" Target="http://www.ncbi.nlm.nih.gov/pmc/journals/?term=nursing&amp;titles=all&amp;search=journals" TargetMode="External"/><Relationship Id="rId5" Type="http://schemas.openxmlformats.org/officeDocument/2006/relationships/hyperlink" Target="http://www.biomedcentral.com/bmcnurs/" TargetMode="External"/><Relationship Id="rId6" Type="http://schemas.openxmlformats.org/officeDocument/2006/relationships/hyperlink" Target="http://www.opendoar.org/" TargetMode="External"/><Relationship Id="rId7" Type="http://schemas.openxmlformats.org/officeDocument/2006/relationships/hyperlink" Target="http://oaister.worldcat.org/" TargetMode="External"/><Relationship Id="rId8" Type="http://schemas.openxmlformats.org/officeDocument/2006/relationships/hyperlink" Target="http://scholar.google.com/" TargetMode="External"/><Relationship Id="rId9" Type="http://schemas.openxmlformats.org/officeDocument/2006/relationships/image" Target="../media/image3.png"/><Relationship Id="rId10"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hyperlink" Target="http://www.sherpa.ac.uk/romeo/search.php?id=18" TargetMode="External"/><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3" Type="http://schemas.openxmlformats.org/officeDocument/2006/relationships/hyperlink" Target="http://bloodjournal.hematologylibrary.org/forms/copyright_transfer.dtl" TargetMode="External"/><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hyperlink" Target="http://guides.lib.wayne.edu/scholarlycomm/" TargetMode="External"/><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3" Type="http://schemas.openxmlformats.org/officeDocument/2006/relationships/hyperlink" Target="http://digitalcommons.wayne.edu" TargetMode="External"/><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3.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image" Target="../media/image3.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image" Target="../media/image3.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image" Target="../media/image3.png"/></Relationships>
</file>

<file path=ppt/slides/_rels/slide29.xml.rels><?xml version="1.0" encoding="UTF-8" standalone="yes"?>
<Relationships xmlns="http://schemas.openxmlformats.org/package/2006/relationships"><Relationship Id="rId3" Type="http://schemas.openxmlformats.org/officeDocument/2006/relationships/hyperlink" Target="http://www.sherpa.ac.uk/romeo" TargetMode="External"/><Relationship Id="rId4" Type="http://schemas.openxmlformats.org/officeDocument/2006/relationships/image" Target="../media/image8.png"/><Relationship Id="rId5" Type="http://schemas.openxmlformats.org/officeDocument/2006/relationships/image" Target="../media/image9.png"/><Relationship Id="rId6"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 Id="rId3" Type="http://schemas.openxmlformats.org/officeDocument/2006/relationships/image" Target="../media/image3.png"/></Relationships>
</file>

<file path=ppt/slides/_rels/slide31.xml.rels><?xml version="1.0" encoding="UTF-8" standalone="yes"?>
<Relationships xmlns="http://schemas.openxmlformats.org/package/2006/relationships"><Relationship Id="rId3" Type="http://schemas.openxmlformats.org/officeDocument/2006/relationships/hyperlink" Target="mailto:jnf@wayne.edu" TargetMode="External"/><Relationship Id="rId4" Type="http://schemas.openxmlformats.org/officeDocument/2006/relationships/hyperlink" Target="mailto:digitalcommons@wayne.edu" TargetMode="External"/><Relationship Id="rId5"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3" Type="http://schemas.openxmlformats.org/officeDocument/2006/relationships/hyperlink" Target="mailto:ff2662@wayne.edu" TargetMode="External"/><Relationship Id="rId4" Type="http://schemas.openxmlformats.org/officeDocument/2006/relationships/hyperlink" Target="mailto:jnf@wayne.edu" TargetMode="External"/><Relationship Id="rId5"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hyperlink" Target="http://www.biomedcentral.com/about/apcfaq/howmuch" TargetMode="External"/><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hyperlink" Target="http://www.dlib.org/dlib/june04/harnad/06harnad.html" TargetMode="External"/><Relationship Id="rId5"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1752600"/>
            <a:ext cx="9144000" cy="2133600"/>
          </a:xfrm>
          <a:prstGeom prst="rect">
            <a:avLst/>
          </a:prstGeom>
          <a:gradFill>
            <a:gsLst>
              <a:gs pos="0">
                <a:schemeClr val="accent3">
                  <a:lumMod val="20000"/>
                  <a:lumOff val="80000"/>
                </a:schemeClr>
              </a:gs>
              <a:gs pos="100000">
                <a:schemeClr val="accent3">
                  <a:lumMod val="60000"/>
                  <a:lumOff val="40000"/>
                </a:schemeClr>
              </a:gs>
            </a:gsLst>
            <a:lin ang="0" scaled="0"/>
          </a:gradFill>
          <a:ln>
            <a:noFill/>
          </a:ln>
          <a:effectLst>
            <a:outerShdw blurRad="40005" dist="22987" dir="5400000" algn="tl"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p:txBody>
          <a:bodyPr>
            <a:normAutofit fontScale="90000"/>
          </a:bodyPr>
          <a:lstStyle/>
          <a:p>
            <a:r>
              <a:rPr lang="en-US" sz="5100" dirty="0" smtClean="0">
                <a:effectLst>
                  <a:outerShdw blurRad="50800" dist="38100" dir="2700000">
                    <a:srgbClr val="000000">
                      <a:alpha val="43000"/>
                    </a:srgbClr>
                  </a:outerShdw>
                </a:effectLst>
                <a:latin typeface="Georgia"/>
                <a:cs typeface="Georgia"/>
              </a:rPr>
              <a:t>Open Access Journals</a:t>
            </a:r>
            <a:r>
              <a:rPr lang="en-US" dirty="0" smtClean="0">
                <a:latin typeface="Georgia"/>
                <a:cs typeface="Georgia"/>
              </a:rPr>
              <a:t/>
            </a:r>
            <a:br>
              <a:rPr lang="en-US" dirty="0" smtClean="0">
                <a:latin typeface="Georgia"/>
                <a:cs typeface="Georgia"/>
              </a:rPr>
            </a:br>
            <a:r>
              <a:rPr lang="en-US" sz="1300" smtClean="0">
                <a:latin typeface="Georgia"/>
                <a:cs typeface="Georgia"/>
              </a:rPr>
              <a:t/>
            </a:r>
            <a:br>
              <a:rPr lang="en-US" sz="1300" smtClean="0">
                <a:latin typeface="Georgia"/>
                <a:cs typeface="Georgia"/>
              </a:rPr>
            </a:br>
            <a:r>
              <a:rPr lang="en-US" sz="3400" smtClean="0">
                <a:latin typeface="Georgia"/>
                <a:cs typeface="Georgia"/>
              </a:rPr>
              <a:t>A Good </a:t>
            </a:r>
            <a:r>
              <a:rPr lang="en-US" sz="3400" dirty="0" smtClean="0">
                <a:latin typeface="Georgia"/>
                <a:cs typeface="Georgia"/>
              </a:rPr>
              <a:t>Way To Go?</a:t>
            </a:r>
            <a:endParaRPr lang="en-US" sz="3400" i="1" dirty="0">
              <a:latin typeface="Georgia"/>
              <a:cs typeface="Georgia"/>
            </a:endParaRPr>
          </a:p>
        </p:txBody>
      </p:sp>
      <p:sp>
        <p:nvSpPr>
          <p:cNvPr id="3" name="Subtitle 2"/>
          <p:cNvSpPr>
            <a:spLocks noGrp="1"/>
          </p:cNvSpPr>
          <p:nvPr>
            <p:ph type="subTitle" idx="1"/>
          </p:nvPr>
        </p:nvSpPr>
        <p:spPr>
          <a:xfrm>
            <a:off x="1371600" y="4648200"/>
            <a:ext cx="6400800" cy="1981200"/>
          </a:xfrm>
        </p:spPr>
        <p:txBody>
          <a:bodyPr>
            <a:normAutofit/>
          </a:bodyPr>
          <a:lstStyle/>
          <a:p>
            <a:r>
              <a:rPr lang="en-US" sz="2400" dirty="0" smtClean="0">
                <a:solidFill>
                  <a:schemeClr val="bg1">
                    <a:lumMod val="65000"/>
                  </a:schemeClr>
                </a:solidFill>
                <a:latin typeface="Georgia"/>
                <a:cs typeface="Georgia"/>
              </a:rPr>
              <a:t>Alexandra Sarkozy</a:t>
            </a:r>
          </a:p>
          <a:p>
            <a:r>
              <a:rPr lang="en-US" sz="2400" dirty="0" smtClean="0">
                <a:solidFill>
                  <a:schemeClr val="bg1">
                    <a:lumMod val="65000"/>
                  </a:schemeClr>
                </a:solidFill>
                <a:latin typeface="Georgia"/>
                <a:cs typeface="Georgia"/>
              </a:rPr>
              <a:t>Joshua Neds-Fox</a:t>
            </a:r>
          </a:p>
          <a:p>
            <a:r>
              <a:rPr lang="en-US" sz="1838" dirty="0" smtClean="0">
                <a:solidFill>
                  <a:schemeClr val="bg1">
                    <a:lumMod val="65000"/>
                  </a:schemeClr>
                </a:solidFill>
                <a:latin typeface="Georgia"/>
                <a:cs typeface="Georgia"/>
              </a:rPr>
              <a:t>Wayne State University Libraries</a:t>
            </a:r>
          </a:p>
          <a:p>
            <a:r>
              <a:rPr lang="en-US" sz="1800" dirty="0" smtClean="0">
                <a:solidFill>
                  <a:schemeClr val="bg1">
                    <a:lumMod val="65000"/>
                  </a:schemeClr>
                </a:solidFill>
                <a:cs typeface="Georgia"/>
                <a:hlinkClick r:id="rId3"/>
              </a:rPr>
              <a:t>ff2662</a:t>
            </a:r>
            <a:r>
              <a:rPr lang="en-US" sz="1800" dirty="0">
                <a:solidFill>
                  <a:schemeClr val="bg1">
                    <a:lumMod val="65000"/>
                  </a:schemeClr>
                </a:solidFill>
                <a:cs typeface="Georgia"/>
                <a:hlinkClick r:id="rId3"/>
              </a:rPr>
              <a:t>@</a:t>
            </a:r>
            <a:r>
              <a:rPr lang="en-US" sz="1800" dirty="0" smtClean="0">
                <a:solidFill>
                  <a:schemeClr val="bg1">
                    <a:lumMod val="65000"/>
                  </a:schemeClr>
                </a:solidFill>
                <a:cs typeface="Georgia"/>
                <a:hlinkClick r:id="rId3"/>
              </a:rPr>
              <a:t>wayne.edu</a:t>
            </a:r>
            <a:r>
              <a:rPr lang="en-US" sz="1800" dirty="0" smtClean="0">
                <a:solidFill>
                  <a:schemeClr val="bg1">
                    <a:lumMod val="65000"/>
                  </a:schemeClr>
                </a:solidFill>
                <a:cs typeface="Georgia"/>
              </a:rPr>
              <a:t> | </a:t>
            </a:r>
            <a:r>
              <a:rPr lang="en-US" sz="1800" dirty="0" smtClean="0">
                <a:solidFill>
                  <a:schemeClr val="bg1">
                    <a:lumMod val="65000"/>
                  </a:schemeClr>
                </a:solidFill>
                <a:latin typeface="Georgia"/>
                <a:cs typeface="Georgia"/>
                <a:hlinkClick r:id="rId4"/>
              </a:rPr>
              <a:t>jnf@wayne.edu</a:t>
            </a:r>
            <a:endParaRPr lang="en-US" sz="1800" dirty="0" smtClean="0">
              <a:solidFill>
                <a:schemeClr val="bg1">
                  <a:lumMod val="65000"/>
                </a:schemeClr>
              </a:solidFill>
              <a:cs typeface="Georgia"/>
            </a:endParaRPr>
          </a:p>
          <a:p>
            <a:r>
              <a:rPr lang="en-US" sz="1800" dirty="0" smtClean="0">
                <a:solidFill>
                  <a:schemeClr val="bg1">
                    <a:lumMod val="65000"/>
                  </a:schemeClr>
                </a:solidFill>
                <a:latin typeface="Georgia"/>
                <a:cs typeface="Georgia"/>
              </a:rPr>
              <a:t>October 10, 2012</a:t>
            </a:r>
          </a:p>
          <a:p>
            <a:endParaRPr lang="en-US" sz="1800" dirty="0" smtClean="0">
              <a:solidFill>
                <a:schemeClr val="bg1">
                  <a:lumMod val="65000"/>
                </a:schemeClr>
              </a:solidFill>
              <a:latin typeface="Georgia"/>
              <a:cs typeface="Georgia"/>
            </a:endParaRPr>
          </a:p>
        </p:txBody>
      </p:sp>
      <p:pic>
        <p:nvPicPr>
          <p:cNvPr id="5" name="Picture 4" descr="ls_wordmark.jpg"/>
          <p:cNvPicPr>
            <a:picLocks noChangeAspect="1"/>
          </p:cNvPicPr>
          <p:nvPr/>
        </p:nvPicPr>
        <p:blipFill>
          <a:blip r:embed="rId5"/>
          <a:stretch>
            <a:fillRect/>
          </a:stretch>
        </p:blipFill>
        <p:spPr>
          <a:xfrm>
            <a:off x="304800" y="381000"/>
            <a:ext cx="1598613" cy="911587"/>
          </a:xfrm>
          <a:prstGeom prst="rect">
            <a:avLst/>
          </a:prstGeom>
        </p:spPr>
      </p:pic>
      <p:pic>
        <p:nvPicPr>
          <p:cNvPr id="6" name="Picture 5" descr="warrior_logo3.jpg"/>
          <p:cNvPicPr>
            <a:picLocks noChangeAspect="1"/>
          </p:cNvPicPr>
          <p:nvPr/>
        </p:nvPicPr>
        <p:blipFill>
          <a:blip r:embed="rId6"/>
          <a:stretch>
            <a:fillRect/>
          </a:stretch>
        </p:blipFill>
        <p:spPr>
          <a:xfrm>
            <a:off x="7010400" y="241974"/>
            <a:ext cx="1903413" cy="1141387"/>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OA </a:t>
            </a:r>
            <a:r>
              <a:rPr lang="en-US" i="1" dirty="0" smtClean="0"/>
              <a:t>and </a:t>
            </a:r>
            <a:r>
              <a:rPr lang="en-US" dirty="0" smtClean="0"/>
              <a:t>impact factor!</a:t>
            </a:r>
          </a:p>
          <a:p>
            <a:pPr>
              <a:buNone/>
            </a:pPr>
            <a:endParaRPr lang="en-US" sz="1200" dirty="0" smtClean="0"/>
          </a:p>
          <a:p>
            <a:r>
              <a:rPr lang="en-US" dirty="0" smtClean="0"/>
              <a:t>By depositing your manuscripts in the Digital Commons, you can make the work freely accessible and available in full-text.</a:t>
            </a:r>
          </a:p>
          <a:p>
            <a:pPr>
              <a:buNone/>
            </a:pPr>
            <a:endParaRPr lang="en-US" sz="1200" dirty="0" smtClean="0"/>
          </a:p>
          <a:p>
            <a:r>
              <a:rPr lang="en-US" dirty="0" smtClean="0"/>
              <a:t>Depositing work in Digital Commons does not require that you publish in a gold OA journal.</a:t>
            </a:r>
            <a:endParaRPr lang="en-US" dirty="0"/>
          </a:p>
        </p:txBody>
      </p:sp>
      <p:sp>
        <p:nvSpPr>
          <p:cNvPr id="5" name="Title 1"/>
          <p:cNvSpPr txBox="1">
            <a:spLocks/>
          </p:cNvSpPr>
          <p:nvPr/>
        </p:nvSpPr>
        <p:spPr>
          <a:xfrm>
            <a:off x="457200" y="304800"/>
            <a:ext cx="8229600" cy="1143000"/>
          </a:xfrm>
          <a:prstGeom prst="rect">
            <a:avLst/>
          </a:prstGeom>
        </p:spPr>
        <p:txBody>
          <a:bodyPr vert="horz" lIns="91440" tIns="45720" rIns="91440" bIns="45720" rtlCol="0" anchor="ctr">
            <a:normAutofit/>
          </a:bodyPr>
          <a:lstStyle/>
          <a:p>
            <a:pPr marL="0" marR="0" lvl="0" indent="0"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mj-lt"/>
                <a:ea typeface="+mj-ea"/>
                <a:cs typeface="+mj-cs"/>
              </a:rPr>
              <a:t>OA or Impact Factor?</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mj-lt"/>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pic>
        <p:nvPicPr>
          <p:cNvPr id="7" name="Picture 6" descr="wsu.png"/>
          <p:cNvPicPr>
            <a:picLocks noChangeAspect="1"/>
          </p:cNvPicPr>
          <p:nvPr/>
        </p:nvPicPr>
        <p:blipFill>
          <a:blip r:embed="rId3"/>
          <a:stretch>
            <a:fillRect/>
          </a:stretch>
        </p:blipFill>
        <p:spPr>
          <a:xfrm>
            <a:off x="7543800" y="304800"/>
            <a:ext cx="1143000" cy="685800"/>
          </a:xfrm>
          <a:prstGeom prst="rect">
            <a:avLst/>
          </a:prstGeom>
        </p:spPr>
      </p:pic>
      <p:pic>
        <p:nvPicPr>
          <p:cNvPr id="9" name="Picture 8" descr="circle.png"/>
          <p:cNvPicPr>
            <a:picLocks noChangeAspect="1"/>
          </p:cNvPicPr>
          <p:nvPr/>
        </p:nvPicPr>
        <p:blipFill>
          <a:blip r:embed="rId4"/>
          <a:stretch>
            <a:fillRect/>
          </a:stretch>
        </p:blipFill>
        <p:spPr>
          <a:xfrm>
            <a:off x="8686800" y="6400800"/>
            <a:ext cx="914400" cy="914400"/>
          </a:xfrm>
          <a:prstGeom prst="rect">
            <a:avLst/>
          </a:prstGeom>
        </p:spPr>
      </p:pic>
    </p:spTree>
    <p:extLst>
      <p:ext uri="{BB962C8B-B14F-4D97-AF65-F5344CB8AC3E}">
        <p14:creationId xmlns:p14="http://schemas.microsoft.com/office/powerpoint/2010/main" val="351432919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Authors</a:t>
            </a:r>
          </a:p>
          <a:p>
            <a:r>
              <a:rPr lang="en-US" dirty="0" smtClean="0"/>
              <a:t>Researchers</a:t>
            </a:r>
          </a:p>
          <a:p>
            <a:r>
              <a:rPr lang="en-US" dirty="0" smtClean="0"/>
              <a:t>Teachers/Students</a:t>
            </a:r>
          </a:p>
          <a:p>
            <a:r>
              <a:rPr lang="en-US" dirty="0" smtClean="0"/>
              <a:t>Libraries</a:t>
            </a:r>
          </a:p>
          <a:p>
            <a:r>
              <a:rPr lang="en-US" dirty="0" smtClean="0"/>
              <a:t>Journals/Publishers</a:t>
            </a:r>
          </a:p>
          <a:p>
            <a:r>
              <a:rPr lang="en-US" dirty="0" smtClean="0"/>
              <a:t>Governments/Funding Agencies</a:t>
            </a:r>
          </a:p>
        </p:txBody>
      </p:sp>
      <p:sp>
        <p:nvSpPr>
          <p:cNvPr id="5" name="Title 1"/>
          <p:cNvSpPr txBox="1">
            <a:spLocks/>
          </p:cNvSpPr>
          <p:nvPr/>
        </p:nvSpPr>
        <p:spPr>
          <a:xfrm>
            <a:off x="457200" y="304800"/>
            <a:ext cx="8229600" cy="1143000"/>
          </a:xfrm>
          <a:prstGeom prst="rect">
            <a:avLst/>
          </a:prstGeom>
        </p:spPr>
        <p:txBody>
          <a:bodyPr vert="horz" lIns="91440" tIns="45720" rIns="91440" bIns="45720" rtlCol="0" anchor="ctr">
            <a:normAutofit/>
          </a:bodyPr>
          <a:lstStyle/>
          <a:p>
            <a:pPr marL="0" marR="0" lvl="0" indent="0" defTabSz="457200" rtl="0" eaLnBrk="1" fontAlgn="auto" latinLnBrk="0" hangingPunct="1">
              <a:lnSpc>
                <a:spcPct val="100000"/>
              </a:lnSpc>
              <a:spcBef>
                <a:spcPct val="0"/>
              </a:spcBef>
              <a:spcAft>
                <a:spcPts val="0"/>
              </a:spcAft>
              <a:buClrTx/>
              <a:buSzTx/>
              <a:buFontTx/>
              <a:buNone/>
              <a:tabLst/>
              <a:defRPr/>
            </a:pPr>
            <a:r>
              <a:rPr lang="en-US" sz="4400" dirty="0" smtClean="0">
                <a:effectLst>
                  <a:outerShdw blurRad="50800" dist="38100" dir="2700000">
                    <a:srgbClr val="000000">
                      <a:alpha val="43000"/>
                    </a:srgbClr>
                  </a:outerShdw>
                </a:effectLst>
                <a:latin typeface="+mj-lt"/>
                <a:ea typeface="+mj-ea"/>
                <a:cs typeface="+mj-cs"/>
              </a:rPr>
              <a:t>Who benefits from OA? </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mj-lt"/>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pic>
        <p:nvPicPr>
          <p:cNvPr id="7" name="Picture 6" descr="wsu.png"/>
          <p:cNvPicPr>
            <a:picLocks noChangeAspect="1"/>
          </p:cNvPicPr>
          <p:nvPr/>
        </p:nvPicPr>
        <p:blipFill>
          <a:blip r:embed="rId3"/>
          <a:stretch>
            <a:fillRect/>
          </a:stretch>
        </p:blipFill>
        <p:spPr>
          <a:xfrm>
            <a:off x="7543800" y="304800"/>
            <a:ext cx="1143000" cy="685800"/>
          </a:xfrm>
          <a:prstGeom prst="rect">
            <a:avLst/>
          </a:prstGeom>
        </p:spPr>
      </p:pic>
    </p:spTree>
    <p:extLst>
      <p:ext uri="{BB962C8B-B14F-4D97-AF65-F5344CB8AC3E}">
        <p14:creationId xmlns:p14="http://schemas.microsoft.com/office/powerpoint/2010/main" val="339518875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t>Higher citation counts for your research.</a:t>
            </a:r>
          </a:p>
          <a:p>
            <a:pPr>
              <a:buNone/>
            </a:pPr>
            <a:endParaRPr lang="en-US" sz="1412" dirty="0" smtClean="0"/>
          </a:p>
          <a:p>
            <a:r>
              <a:rPr lang="en-US" dirty="0" smtClean="0"/>
              <a:t>Nursing research has practical use- let others access to incorporate into practice.</a:t>
            </a:r>
          </a:p>
          <a:p>
            <a:pPr>
              <a:buNone/>
            </a:pPr>
            <a:endParaRPr lang="en-US" sz="1412" dirty="0" smtClean="0"/>
          </a:p>
          <a:p>
            <a:r>
              <a:rPr lang="en-US" dirty="0" smtClean="0"/>
              <a:t>Healthcare equity: </a:t>
            </a:r>
            <a:r>
              <a:rPr lang="en-US" dirty="0" smtClean="0">
                <a:hlinkClick r:id="rId3"/>
              </a:rPr>
              <a:t>http://www.righttoresearch.org/blog/6-reasons-open-access-matters-to-the-medical-commu.shtml</a:t>
            </a:r>
            <a:endParaRPr lang="en-US" dirty="0" smtClean="0"/>
          </a:p>
          <a:p>
            <a:pPr>
              <a:buNone/>
            </a:pPr>
            <a:endParaRPr lang="en-US" sz="1548" dirty="0" smtClean="0"/>
          </a:p>
          <a:p>
            <a:r>
              <a:rPr lang="en-US" dirty="0" smtClean="0"/>
              <a:t>Education - Patient Care – Innovation – Patients’ Rights – Global Health Equity</a:t>
            </a:r>
          </a:p>
        </p:txBody>
      </p:sp>
      <p:sp>
        <p:nvSpPr>
          <p:cNvPr id="5" name="Title 1"/>
          <p:cNvSpPr txBox="1">
            <a:spLocks/>
          </p:cNvSpPr>
          <p:nvPr/>
        </p:nvSpPr>
        <p:spPr>
          <a:xfrm>
            <a:off x="457200" y="304800"/>
            <a:ext cx="8229600" cy="990600"/>
          </a:xfrm>
          <a:prstGeom prst="rect">
            <a:avLst/>
          </a:prstGeom>
        </p:spPr>
        <p:txBody>
          <a:bodyPr vert="horz" lIns="91440" tIns="45720" rIns="91440" bIns="45720" rtlCol="0" anchor="ctr">
            <a:normAutofit fontScale="77500" lnSpcReduction="20000"/>
          </a:bodyPr>
          <a:lstStyle/>
          <a:p>
            <a:pPr marL="0" marR="0" lvl="0" indent="0" defTabSz="457200" rtl="0" eaLnBrk="1" fontAlgn="auto" latinLnBrk="0" hangingPunct="1">
              <a:lnSpc>
                <a:spcPct val="100000"/>
              </a:lnSpc>
              <a:spcBef>
                <a:spcPct val="0"/>
              </a:spcBef>
              <a:spcAft>
                <a:spcPts val="0"/>
              </a:spcAft>
              <a:buClrTx/>
              <a:buSzTx/>
              <a:buFontTx/>
              <a:buNone/>
              <a:tabLst/>
              <a:defRPr/>
            </a:pPr>
            <a:r>
              <a:rPr lang="en-US" sz="4400" dirty="0" smtClean="0">
                <a:effectLst>
                  <a:outerShdw blurRad="50800" dist="38100" dir="2700000">
                    <a:srgbClr val="000000">
                      <a:alpha val="43000"/>
                    </a:srgbClr>
                  </a:outerShdw>
                </a:effectLst>
                <a:latin typeface="+mj-lt"/>
                <a:ea typeface="+mj-ea"/>
                <a:cs typeface="+mj-cs"/>
              </a:rPr>
              <a:t>Why is it important</a:t>
            </a:r>
          </a:p>
          <a:p>
            <a:pPr marL="0" marR="0" lvl="0" indent="0" defTabSz="457200" rtl="0" eaLnBrk="1" fontAlgn="auto" latinLnBrk="0" hangingPunct="1">
              <a:lnSpc>
                <a:spcPct val="100000"/>
              </a:lnSpc>
              <a:spcBef>
                <a:spcPct val="0"/>
              </a:spcBef>
              <a:spcAft>
                <a:spcPts val="0"/>
              </a:spcAft>
              <a:buClrTx/>
              <a:buSzTx/>
              <a:buFontTx/>
              <a:buNone/>
              <a:tabLst/>
              <a:defRPr/>
            </a:pPr>
            <a:r>
              <a:rPr lang="en-US" sz="4400" dirty="0" smtClean="0">
                <a:effectLst>
                  <a:outerShdw blurRad="50800" dist="38100" dir="2700000">
                    <a:srgbClr val="000000">
                      <a:alpha val="43000"/>
                    </a:srgbClr>
                  </a:outerShdw>
                </a:effectLst>
                <a:latin typeface="+mj-lt"/>
                <a:ea typeface="+mj-ea"/>
                <a:cs typeface="+mj-cs"/>
              </a:rPr>
              <a:t>t</a:t>
            </a:r>
            <a:r>
              <a:rPr kumimoji="0" lang="en-US" sz="4400" b="0" i="0" u="none" strike="noStrike" kern="1200" cap="none" spc="0" normalizeH="0" baseline="0" noProof="0" dirty="0" err="1" smtClean="0">
                <a:ln>
                  <a:noFill/>
                </a:ln>
                <a:solidFill>
                  <a:schemeClr val="tx1"/>
                </a:solidFill>
                <a:effectLst>
                  <a:outerShdw blurRad="50800" dist="38100" dir="2700000">
                    <a:srgbClr val="000000">
                      <a:alpha val="43000"/>
                    </a:srgbClr>
                  </a:outerShdw>
                </a:effectLst>
                <a:uLnTx/>
                <a:uFillTx/>
                <a:latin typeface="+mj-lt"/>
                <a:ea typeface="+mj-ea"/>
                <a:cs typeface="+mj-cs"/>
              </a:rPr>
              <a:t>o</a:t>
            </a:r>
            <a:r>
              <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mj-lt"/>
                <a:ea typeface="+mj-ea"/>
                <a:cs typeface="+mj-cs"/>
              </a:rPr>
              <a:t> make your work OA?</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mj-lt"/>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pic>
        <p:nvPicPr>
          <p:cNvPr id="7" name="Picture 6" descr="wsu.png"/>
          <p:cNvPicPr>
            <a:picLocks noChangeAspect="1"/>
          </p:cNvPicPr>
          <p:nvPr/>
        </p:nvPicPr>
        <p:blipFill>
          <a:blip r:embed="rId4"/>
          <a:stretch>
            <a:fillRect/>
          </a:stretch>
        </p:blipFill>
        <p:spPr>
          <a:xfrm>
            <a:off x="7543800" y="304800"/>
            <a:ext cx="1143000" cy="685800"/>
          </a:xfrm>
          <a:prstGeom prst="rect">
            <a:avLst/>
          </a:prstGeom>
        </p:spPr>
      </p:pic>
      <p:pic>
        <p:nvPicPr>
          <p:cNvPr id="9" name="Picture 8" descr="circle.png"/>
          <p:cNvPicPr>
            <a:picLocks noChangeAspect="1"/>
          </p:cNvPicPr>
          <p:nvPr/>
        </p:nvPicPr>
        <p:blipFill>
          <a:blip r:embed="rId5"/>
          <a:stretch>
            <a:fillRect/>
          </a:stretch>
        </p:blipFill>
        <p:spPr>
          <a:xfrm>
            <a:off x="8686800" y="6400800"/>
            <a:ext cx="914400" cy="914400"/>
          </a:xfrm>
          <a:prstGeom prst="rect">
            <a:avLst/>
          </a:prstGeom>
        </p:spPr>
      </p:pic>
    </p:spTree>
    <p:extLst>
      <p:ext uri="{BB962C8B-B14F-4D97-AF65-F5344CB8AC3E}">
        <p14:creationId xmlns:p14="http://schemas.microsoft.com/office/powerpoint/2010/main" val="3395188756"/>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hlinkClick r:id="rId3"/>
              </a:rPr>
              <a:t>Directory of Open Access Journals</a:t>
            </a:r>
            <a:endParaRPr lang="en-US" dirty="0" smtClean="0"/>
          </a:p>
          <a:p>
            <a:r>
              <a:rPr lang="en-US" dirty="0" smtClean="0">
                <a:hlinkClick r:id="rId4"/>
              </a:rPr>
              <a:t>PubMed Central</a:t>
            </a:r>
            <a:endParaRPr lang="en-US" dirty="0" smtClean="0"/>
          </a:p>
          <a:p>
            <a:r>
              <a:rPr lang="en-US" dirty="0" smtClean="0">
                <a:hlinkClick r:id="rId5"/>
              </a:rPr>
              <a:t>BMC Nursing</a:t>
            </a:r>
            <a:endParaRPr lang="en-US" dirty="0" smtClean="0"/>
          </a:p>
          <a:p>
            <a:r>
              <a:rPr lang="en-US" dirty="0" smtClean="0">
                <a:hlinkClick r:id="rId6"/>
              </a:rPr>
              <a:t>OpenDOAR</a:t>
            </a:r>
            <a:endParaRPr lang="en-US" dirty="0" smtClean="0"/>
          </a:p>
          <a:p>
            <a:r>
              <a:rPr lang="en-US" dirty="0" smtClean="0">
                <a:hlinkClick r:id="rId7"/>
              </a:rPr>
              <a:t>OAIster</a:t>
            </a:r>
            <a:endParaRPr lang="en-US" dirty="0" smtClean="0"/>
          </a:p>
          <a:p>
            <a:r>
              <a:rPr lang="en-US" dirty="0" smtClean="0">
                <a:hlinkClick r:id="rId8"/>
              </a:rPr>
              <a:t>Google Scholar</a:t>
            </a:r>
            <a:endParaRPr lang="en-US" dirty="0" smtClean="0"/>
          </a:p>
        </p:txBody>
      </p:sp>
      <p:sp>
        <p:nvSpPr>
          <p:cNvPr id="5" name="Title 1"/>
          <p:cNvSpPr txBox="1">
            <a:spLocks/>
          </p:cNvSpPr>
          <p:nvPr/>
        </p:nvSpPr>
        <p:spPr>
          <a:xfrm>
            <a:off x="457200" y="304800"/>
            <a:ext cx="8229600" cy="990600"/>
          </a:xfrm>
          <a:prstGeom prst="rect">
            <a:avLst/>
          </a:prstGeom>
        </p:spPr>
        <p:txBody>
          <a:bodyPr vert="horz" lIns="91440" tIns="45720" rIns="91440" bIns="45720" rtlCol="0" anchor="ctr">
            <a:normAutofit fontScale="77500" lnSpcReduction="20000"/>
          </a:bodyPr>
          <a:lstStyle/>
          <a:p>
            <a:pPr marL="0" marR="0" lvl="0" indent="0" defTabSz="457200" rtl="0" eaLnBrk="1" fontAlgn="auto" latinLnBrk="0" hangingPunct="1">
              <a:lnSpc>
                <a:spcPct val="100000"/>
              </a:lnSpc>
              <a:spcBef>
                <a:spcPct val="0"/>
              </a:spcBef>
              <a:spcAft>
                <a:spcPts val="0"/>
              </a:spcAft>
              <a:buClrTx/>
              <a:buSzTx/>
              <a:buFontTx/>
              <a:buNone/>
              <a:tabLst/>
              <a:defRPr/>
            </a:pPr>
            <a:r>
              <a:rPr lang="en-US" sz="4400" dirty="0" smtClean="0">
                <a:effectLst>
                  <a:outerShdw blurRad="50800" dist="38100" dir="2700000">
                    <a:srgbClr val="000000">
                      <a:alpha val="43000"/>
                    </a:srgbClr>
                  </a:outerShdw>
                </a:effectLst>
                <a:latin typeface="+mj-lt"/>
                <a:ea typeface="+mj-ea"/>
                <a:cs typeface="+mj-cs"/>
              </a:rPr>
              <a:t>Where to find </a:t>
            </a:r>
          </a:p>
          <a:p>
            <a:pPr marL="0" marR="0" lvl="0" indent="0" defTabSz="457200" rtl="0" eaLnBrk="1" fontAlgn="auto" latinLnBrk="0" hangingPunct="1">
              <a:lnSpc>
                <a:spcPct val="100000"/>
              </a:lnSpc>
              <a:spcBef>
                <a:spcPct val="0"/>
              </a:spcBef>
              <a:spcAft>
                <a:spcPts val="0"/>
              </a:spcAft>
              <a:buClrTx/>
              <a:buSzTx/>
              <a:buFontTx/>
              <a:buNone/>
              <a:tabLst/>
              <a:defRPr/>
            </a:pPr>
            <a:r>
              <a:rPr lang="en-US" sz="4400" dirty="0" smtClean="0">
                <a:effectLst>
                  <a:outerShdw blurRad="50800" dist="38100" dir="2700000">
                    <a:srgbClr val="000000">
                      <a:alpha val="43000"/>
                    </a:srgbClr>
                  </a:outerShdw>
                </a:effectLst>
                <a:latin typeface="+mj-lt"/>
                <a:ea typeface="+mj-ea"/>
                <a:cs typeface="+mj-cs"/>
              </a:rPr>
              <a:t>OA Nursing </a:t>
            </a:r>
            <a:r>
              <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mj-lt"/>
                <a:ea typeface="+mj-ea"/>
                <a:cs typeface="+mj-cs"/>
              </a:rPr>
              <a:t>Literature</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mj-lt"/>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pic>
        <p:nvPicPr>
          <p:cNvPr id="7" name="Picture 6" descr="wsu.png"/>
          <p:cNvPicPr>
            <a:picLocks noChangeAspect="1"/>
          </p:cNvPicPr>
          <p:nvPr/>
        </p:nvPicPr>
        <p:blipFill>
          <a:blip r:embed="rId9"/>
          <a:stretch>
            <a:fillRect/>
          </a:stretch>
        </p:blipFill>
        <p:spPr>
          <a:xfrm>
            <a:off x="7543800" y="304800"/>
            <a:ext cx="1143000" cy="685800"/>
          </a:xfrm>
          <a:prstGeom prst="rect">
            <a:avLst/>
          </a:prstGeom>
        </p:spPr>
      </p:pic>
      <p:pic>
        <p:nvPicPr>
          <p:cNvPr id="9" name="Picture 8" descr="circle.png"/>
          <p:cNvPicPr>
            <a:picLocks noChangeAspect="1"/>
          </p:cNvPicPr>
          <p:nvPr/>
        </p:nvPicPr>
        <p:blipFill>
          <a:blip r:embed="rId10"/>
          <a:stretch>
            <a:fillRect/>
          </a:stretch>
        </p:blipFill>
        <p:spPr>
          <a:xfrm>
            <a:off x="8686800" y="6400800"/>
            <a:ext cx="914400" cy="914400"/>
          </a:xfrm>
          <a:prstGeom prst="rect">
            <a:avLst/>
          </a:prstGeom>
        </p:spPr>
      </p:pic>
    </p:spTree>
    <p:extLst>
      <p:ext uri="{BB962C8B-B14F-4D97-AF65-F5344CB8AC3E}">
        <p14:creationId xmlns:p14="http://schemas.microsoft.com/office/powerpoint/2010/main" val="339518875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a:t>A set of laws designed to give creators a package of rights over their original works of authorship</a:t>
            </a:r>
          </a:p>
          <a:p>
            <a:endParaRPr lang="en-US" dirty="0"/>
          </a:p>
          <a:p>
            <a:pPr lvl="1"/>
            <a:r>
              <a:rPr lang="en-US" dirty="0"/>
              <a:t>Create a derivative work or translations</a:t>
            </a:r>
          </a:p>
          <a:p>
            <a:pPr lvl="1"/>
            <a:r>
              <a:rPr lang="en-US" dirty="0"/>
              <a:t>Reproduce the work in copies</a:t>
            </a:r>
          </a:p>
          <a:p>
            <a:pPr lvl="1"/>
            <a:r>
              <a:rPr lang="en-US" dirty="0"/>
              <a:t>Distribute copies</a:t>
            </a:r>
          </a:p>
          <a:p>
            <a:pPr lvl="1"/>
            <a:r>
              <a:rPr lang="en-US" dirty="0"/>
              <a:t>Perform or display publically and digitally</a:t>
            </a:r>
          </a:p>
          <a:p>
            <a:pPr lvl="1"/>
            <a:r>
              <a:rPr lang="en-US" dirty="0"/>
              <a:t>Authorize others to exercise any of these rights</a:t>
            </a:r>
          </a:p>
        </p:txBody>
      </p:sp>
      <p:sp>
        <p:nvSpPr>
          <p:cNvPr id="5" name="Title 1"/>
          <p:cNvSpPr txBox="1">
            <a:spLocks/>
          </p:cNvSpPr>
          <p:nvPr/>
        </p:nvSpPr>
        <p:spPr>
          <a:xfrm>
            <a:off x="457200" y="304800"/>
            <a:ext cx="8229600" cy="1143000"/>
          </a:xfrm>
          <a:prstGeom prst="rect">
            <a:avLst/>
          </a:prstGeom>
        </p:spPr>
        <p:txBody>
          <a:bodyPr vert="horz" lIns="91440" tIns="45720" rIns="91440" bIns="45720" rtlCol="0" anchor="ctr">
            <a:normAutofit/>
          </a:bodyPr>
          <a:lstStyle/>
          <a:p>
            <a:pPr marL="0" marR="0" lvl="0" indent="0"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mj-lt"/>
                <a:ea typeface="+mj-ea"/>
                <a:cs typeface="+mj-cs"/>
              </a:rPr>
              <a:t>What is Copyright?</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mj-lt"/>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pic>
        <p:nvPicPr>
          <p:cNvPr id="7" name="Picture 6" descr="wsu.png"/>
          <p:cNvPicPr>
            <a:picLocks noChangeAspect="1"/>
          </p:cNvPicPr>
          <p:nvPr/>
        </p:nvPicPr>
        <p:blipFill>
          <a:blip r:embed="rId3"/>
          <a:stretch>
            <a:fillRect/>
          </a:stretch>
        </p:blipFill>
        <p:spPr>
          <a:xfrm>
            <a:off x="7543800" y="304800"/>
            <a:ext cx="1143000" cy="685800"/>
          </a:xfrm>
          <a:prstGeom prst="rect">
            <a:avLst/>
          </a:prstGeom>
        </p:spPr>
      </p:pic>
    </p:spTree>
    <p:extLst>
      <p:ext uri="{BB962C8B-B14F-4D97-AF65-F5344CB8AC3E}">
        <p14:creationId xmlns:p14="http://schemas.microsoft.com/office/powerpoint/2010/main" val="351432919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Copyrights can be bought, sold, willed to others, or given away.</a:t>
            </a:r>
          </a:p>
          <a:p>
            <a:endParaRPr lang="en-US" sz="1200" dirty="0"/>
          </a:p>
          <a:p>
            <a:r>
              <a:rPr lang="en-US" dirty="0"/>
              <a:t>A transfer of the copyright or an exclusive grant or license to use the work is a transaction that must be conveyed in writing.</a:t>
            </a:r>
          </a:p>
        </p:txBody>
      </p:sp>
      <p:sp>
        <p:nvSpPr>
          <p:cNvPr id="5" name="Title 1"/>
          <p:cNvSpPr txBox="1">
            <a:spLocks/>
          </p:cNvSpPr>
          <p:nvPr/>
        </p:nvSpPr>
        <p:spPr>
          <a:xfrm>
            <a:off x="457200" y="304800"/>
            <a:ext cx="8229600" cy="1143000"/>
          </a:xfrm>
          <a:prstGeom prst="rect">
            <a:avLst/>
          </a:prstGeom>
        </p:spPr>
        <p:txBody>
          <a:bodyPr vert="horz" lIns="91440" tIns="45720" rIns="91440" bIns="45720" rtlCol="0" anchor="ctr">
            <a:normAutofit/>
          </a:bodyPr>
          <a:lstStyle/>
          <a:p>
            <a:pPr marL="0" marR="0" lvl="0" indent="0" defTabSz="457200" rtl="0" eaLnBrk="1" fontAlgn="auto" latinLnBrk="0" hangingPunct="1">
              <a:lnSpc>
                <a:spcPct val="100000"/>
              </a:lnSpc>
              <a:spcBef>
                <a:spcPct val="0"/>
              </a:spcBef>
              <a:spcAft>
                <a:spcPts val="0"/>
              </a:spcAft>
              <a:buClrTx/>
              <a:buSzTx/>
              <a:buFontTx/>
              <a:buNone/>
              <a:tabLst/>
              <a:defRPr/>
            </a:pPr>
            <a:r>
              <a:rPr lang="en-US" sz="4400" dirty="0" smtClean="0">
                <a:effectLst>
                  <a:outerShdw blurRad="50800" dist="38100" dir="2700000">
                    <a:srgbClr val="000000">
                      <a:alpha val="43000"/>
                    </a:srgbClr>
                  </a:outerShdw>
                </a:effectLst>
                <a:latin typeface="+mj-lt"/>
                <a:ea typeface="+mj-ea"/>
                <a:cs typeface="+mj-cs"/>
              </a:rPr>
              <a:t>TA and Copyright</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mj-lt"/>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pic>
        <p:nvPicPr>
          <p:cNvPr id="8" name="Picture 7" descr="wsu.png"/>
          <p:cNvPicPr>
            <a:picLocks noChangeAspect="1"/>
          </p:cNvPicPr>
          <p:nvPr/>
        </p:nvPicPr>
        <p:blipFill>
          <a:blip r:embed="rId3"/>
          <a:stretch>
            <a:fillRect/>
          </a:stretch>
        </p:blipFill>
        <p:spPr>
          <a:xfrm>
            <a:off x="7543800" y="304800"/>
            <a:ext cx="1143000" cy="685800"/>
          </a:xfrm>
          <a:prstGeom prst="rect">
            <a:avLst/>
          </a:prstGeom>
        </p:spPr>
      </p:pic>
    </p:spTree>
    <p:extLst>
      <p:ext uri="{BB962C8B-B14F-4D97-AF65-F5344CB8AC3E}">
        <p14:creationId xmlns:p14="http://schemas.microsoft.com/office/powerpoint/2010/main" val="381133134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a:t>If you sign over your copyright you </a:t>
            </a:r>
            <a:r>
              <a:rPr lang="en-US" dirty="0" smtClean="0"/>
              <a:t>are technically required </a:t>
            </a:r>
            <a:r>
              <a:rPr lang="en-US" dirty="0"/>
              <a:t>to ask for permission to use your own work:</a:t>
            </a:r>
          </a:p>
          <a:p>
            <a:endParaRPr lang="en-US" dirty="0"/>
          </a:p>
          <a:p>
            <a:pPr lvl="1"/>
            <a:r>
              <a:rPr lang="en-US" dirty="0"/>
              <a:t>To post on your website</a:t>
            </a:r>
          </a:p>
          <a:p>
            <a:pPr lvl="1"/>
            <a:r>
              <a:rPr lang="en-US" dirty="0"/>
              <a:t>To contribute to</a:t>
            </a:r>
            <a:r>
              <a:rPr lang="en-US" dirty="0" smtClean="0"/>
              <a:t> a repository</a:t>
            </a:r>
          </a:p>
          <a:p>
            <a:pPr lvl="1"/>
            <a:r>
              <a:rPr lang="en-US" dirty="0"/>
              <a:t>To digitally archive your own work</a:t>
            </a:r>
          </a:p>
          <a:p>
            <a:pPr lvl="1"/>
            <a:r>
              <a:rPr lang="en-US" dirty="0"/>
              <a:t>To share with others</a:t>
            </a:r>
          </a:p>
          <a:p>
            <a:pPr lvl="1"/>
            <a:r>
              <a:rPr lang="en-US" dirty="0"/>
              <a:t>To allow others to use your work</a:t>
            </a:r>
          </a:p>
        </p:txBody>
      </p:sp>
      <p:sp>
        <p:nvSpPr>
          <p:cNvPr id="5" name="Title 1"/>
          <p:cNvSpPr txBox="1">
            <a:spLocks/>
          </p:cNvSpPr>
          <p:nvPr/>
        </p:nvSpPr>
        <p:spPr>
          <a:xfrm>
            <a:off x="457200" y="304800"/>
            <a:ext cx="8229600" cy="990600"/>
          </a:xfrm>
          <a:prstGeom prst="rect">
            <a:avLst/>
          </a:prstGeom>
        </p:spPr>
        <p:txBody>
          <a:bodyPr vert="horz" lIns="91440" tIns="45720" rIns="91440" bIns="45720" rtlCol="0" anchor="ctr">
            <a:normAutofit fontScale="77500" lnSpcReduction="20000"/>
          </a:bodyPr>
          <a:lstStyle/>
          <a:p>
            <a:pPr marL="0" marR="0" lvl="0" indent="0" defTabSz="457200" rtl="0" eaLnBrk="1" fontAlgn="auto" latinLnBrk="0" hangingPunct="1">
              <a:lnSpc>
                <a:spcPct val="100000"/>
              </a:lnSpc>
              <a:spcBef>
                <a:spcPct val="0"/>
              </a:spcBef>
              <a:spcAft>
                <a:spcPts val="0"/>
              </a:spcAft>
              <a:buClrTx/>
              <a:buSzTx/>
              <a:buFontTx/>
              <a:buNone/>
              <a:tabLst/>
              <a:defRPr/>
            </a:pPr>
            <a:r>
              <a:rPr lang="en-US" sz="4400" dirty="0" smtClean="0">
                <a:effectLst>
                  <a:outerShdw blurRad="50800" dist="38100" dir="2700000">
                    <a:srgbClr val="000000">
                      <a:alpha val="43000"/>
                    </a:srgbClr>
                  </a:outerShdw>
                </a:effectLst>
                <a:latin typeface="+mj-lt"/>
                <a:ea typeface="+mj-ea"/>
                <a:cs typeface="+mj-cs"/>
              </a:rPr>
              <a:t>Author’s Rights </a:t>
            </a:r>
          </a:p>
          <a:p>
            <a:pPr marL="0" marR="0" lvl="0" indent="0" defTabSz="457200" rtl="0" eaLnBrk="1" fontAlgn="auto" latinLnBrk="0" hangingPunct="1">
              <a:lnSpc>
                <a:spcPct val="100000"/>
              </a:lnSpc>
              <a:spcBef>
                <a:spcPct val="0"/>
              </a:spcBef>
              <a:spcAft>
                <a:spcPts val="0"/>
              </a:spcAft>
              <a:buClrTx/>
              <a:buSzTx/>
              <a:buFontTx/>
              <a:buNone/>
              <a:tabLst/>
              <a:defRPr/>
            </a:pPr>
            <a:r>
              <a:rPr lang="en-US" sz="4400" dirty="0" smtClean="0">
                <a:effectLst>
                  <a:outerShdw blurRad="50800" dist="38100" dir="2700000">
                    <a:srgbClr val="000000">
                      <a:alpha val="43000"/>
                    </a:srgbClr>
                  </a:outerShdw>
                </a:effectLst>
                <a:latin typeface="+mj-lt"/>
                <a:ea typeface="+mj-ea"/>
                <a:cs typeface="+mj-cs"/>
              </a:rPr>
              <a:t>after Publication</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mj-lt"/>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pic>
        <p:nvPicPr>
          <p:cNvPr id="7" name="Picture 6" descr="wsu.png"/>
          <p:cNvPicPr>
            <a:picLocks noChangeAspect="1"/>
          </p:cNvPicPr>
          <p:nvPr/>
        </p:nvPicPr>
        <p:blipFill>
          <a:blip r:embed="rId3"/>
          <a:stretch>
            <a:fillRect/>
          </a:stretch>
        </p:blipFill>
        <p:spPr>
          <a:xfrm>
            <a:off x="7543800" y="304800"/>
            <a:ext cx="1143000" cy="685800"/>
          </a:xfrm>
          <a:prstGeom prst="rect">
            <a:avLst/>
          </a:prstGeom>
        </p:spPr>
      </p:pic>
    </p:spTree>
    <p:extLst>
      <p:ext uri="{BB962C8B-B14F-4D97-AF65-F5344CB8AC3E}">
        <p14:creationId xmlns:p14="http://schemas.microsoft.com/office/powerpoint/2010/main" val="309732861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OA publishing approaches copyright issues under the same two approaches as TA publishing:</a:t>
            </a:r>
          </a:p>
          <a:p>
            <a:pPr lvl="1"/>
            <a:endParaRPr lang="en-US" sz="1300" dirty="0" smtClean="0"/>
          </a:p>
          <a:p>
            <a:pPr lvl="1"/>
            <a:r>
              <a:rPr lang="en-US" dirty="0" smtClean="0"/>
              <a:t>Public domain</a:t>
            </a:r>
          </a:p>
          <a:p>
            <a:pPr lvl="1"/>
            <a:endParaRPr lang="en-US" sz="1300" dirty="0" smtClean="0"/>
          </a:p>
          <a:p>
            <a:pPr lvl="1"/>
            <a:r>
              <a:rPr lang="en-US" dirty="0" smtClean="0"/>
              <a:t>Permission of the </a:t>
            </a:r>
            <a:r>
              <a:rPr lang="en-US" dirty="0" err="1" smtClean="0"/>
              <a:t>rightsholder</a:t>
            </a:r>
            <a:endParaRPr lang="en-US" dirty="0" smtClean="0"/>
          </a:p>
          <a:p>
            <a:pPr marL="400050" lvl="1" indent="0">
              <a:buNone/>
            </a:pPr>
            <a:endParaRPr lang="en-US" i="1" dirty="0"/>
          </a:p>
          <a:p>
            <a:pPr marL="0" indent="0">
              <a:buNone/>
            </a:pPr>
            <a:endParaRPr lang="en-US" dirty="0" smtClean="0"/>
          </a:p>
          <a:p>
            <a:pPr marL="0" indent="0" algn="r">
              <a:buNone/>
            </a:pPr>
            <a:endParaRPr lang="en-US" sz="1200" dirty="0" smtClean="0"/>
          </a:p>
        </p:txBody>
      </p:sp>
      <p:sp>
        <p:nvSpPr>
          <p:cNvPr id="5" name="Title 1"/>
          <p:cNvSpPr txBox="1">
            <a:spLocks/>
          </p:cNvSpPr>
          <p:nvPr/>
        </p:nvSpPr>
        <p:spPr>
          <a:xfrm>
            <a:off x="457200" y="304800"/>
            <a:ext cx="8229600" cy="1143000"/>
          </a:xfrm>
          <a:prstGeom prst="rect">
            <a:avLst/>
          </a:prstGeom>
        </p:spPr>
        <p:txBody>
          <a:bodyPr vert="horz" lIns="91440" tIns="45720" rIns="91440" bIns="45720" rtlCol="0" anchor="ctr">
            <a:normAutofit/>
          </a:bodyPr>
          <a:lstStyle/>
          <a:p>
            <a:pPr marL="0" marR="0" lvl="0" indent="0"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mj-lt"/>
                <a:ea typeface="+mj-ea"/>
                <a:cs typeface="+mj-cs"/>
              </a:rPr>
              <a:t>OA and Copyright</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mj-lt"/>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sp>
        <p:nvSpPr>
          <p:cNvPr id="7" name="Content Placeholder 2"/>
          <p:cNvSpPr txBox="1">
            <a:spLocks/>
          </p:cNvSpPr>
          <p:nvPr/>
        </p:nvSpPr>
        <p:spPr>
          <a:xfrm>
            <a:off x="457200" y="6157255"/>
            <a:ext cx="8229600" cy="434486"/>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Font typeface="Arial"/>
              <a:buNone/>
            </a:pPr>
            <a:r>
              <a:rPr lang="en-US" sz="1200" dirty="0" smtClean="0"/>
              <a:t>http://</a:t>
            </a:r>
            <a:r>
              <a:rPr lang="en-US" sz="1200" dirty="0" err="1" smtClean="0"/>
              <a:t>www.arl.org</a:t>
            </a:r>
            <a:r>
              <a:rPr lang="en-US" sz="1200" dirty="0" smtClean="0"/>
              <a:t>/</a:t>
            </a:r>
            <a:r>
              <a:rPr lang="en-US" sz="1200" dirty="0" err="1" smtClean="0"/>
              <a:t>sparc</a:t>
            </a:r>
            <a:r>
              <a:rPr lang="en-US" sz="1200" dirty="0" smtClean="0"/>
              <a:t>/publications/</a:t>
            </a:r>
            <a:r>
              <a:rPr lang="en-US" sz="1200" dirty="0" err="1" smtClean="0"/>
              <a:t>oanewsletter</a:t>
            </a:r>
            <a:r>
              <a:rPr lang="en-US" sz="1200" dirty="0" smtClean="0"/>
              <a:t>-</a:t>
            </a:r>
            <a:r>
              <a:rPr lang="en-US" sz="1200" dirty="0" err="1" smtClean="0"/>
              <a:t>oa</a:t>
            </a:r>
            <a:r>
              <a:rPr lang="en-US" sz="1200" dirty="0" smtClean="0"/>
              <a:t>-and-</a:t>
            </a:r>
            <a:r>
              <a:rPr lang="en-US" sz="1200" dirty="0" err="1" smtClean="0"/>
              <a:t>copyright.shtml</a:t>
            </a:r>
            <a:endParaRPr lang="en-US" sz="1200" dirty="0"/>
          </a:p>
        </p:txBody>
      </p:sp>
      <p:pic>
        <p:nvPicPr>
          <p:cNvPr id="8" name="Picture 7" descr="wsu.png"/>
          <p:cNvPicPr>
            <a:picLocks noChangeAspect="1"/>
          </p:cNvPicPr>
          <p:nvPr/>
        </p:nvPicPr>
        <p:blipFill>
          <a:blip r:embed="rId3"/>
          <a:stretch>
            <a:fillRect/>
          </a:stretch>
        </p:blipFill>
        <p:spPr>
          <a:xfrm>
            <a:off x="7543800" y="304800"/>
            <a:ext cx="1143000" cy="685800"/>
          </a:xfrm>
          <a:prstGeom prst="rect">
            <a:avLst/>
          </a:prstGeom>
        </p:spPr>
      </p:pic>
    </p:spTree>
    <p:extLst>
      <p:ext uri="{BB962C8B-B14F-4D97-AF65-F5344CB8AC3E}">
        <p14:creationId xmlns:p14="http://schemas.microsoft.com/office/powerpoint/2010/main" val="306475387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457200" y="304800"/>
            <a:ext cx="8229600" cy="989012"/>
          </a:xfrm>
          <a:prstGeom prst="rect">
            <a:avLst/>
          </a:prstGeom>
        </p:spPr>
        <p:txBody>
          <a:bodyPr vert="horz" lIns="91440" tIns="45720" rIns="91440" bIns="45720" rtlCol="0" anchor="ctr">
            <a:noAutofit/>
          </a:bodyPr>
          <a:lstStyle/>
          <a:p>
            <a:pPr marL="0" marR="0" lvl="0" indent="0" defTabSz="457200" rtl="0" eaLnBrk="1" fontAlgn="auto" latinLnBrk="0" hangingPunct="1">
              <a:lnSpc>
                <a:spcPts val="3800"/>
              </a:lnSpc>
              <a:spcBef>
                <a:spcPct val="0"/>
              </a:spcBef>
              <a:spcAft>
                <a:spcPts val="0"/>
              </a:spcAft>
              <a:buClrTx/>
              <a:buSzTx/>
              <a:buFontTx/>
              <a:buNone/>
              <a:tabLst/>
              <a:defRPr/>
            </a:pPr>
            <a:r>
              <a:rPr lang="en-US" sz="3800" i="1" dirty="0" smtClean="0">
                <a:effectLst>
                  <a:outerShdw blurRad="50800" dist="38100" dir="2700000">
                    <a:srgbClr val="000000">
                      <a:alpha val="43000"/>
                    </a:srgbClr>
                  </a:outerShdw>
                </a:effectLst>
                <a:latin typeface="+mj-lt"/>
                <a:ea typeface="+mj-ea"/>
                <a:cs typeface="+mj-cs"/>
              </a:rPr>
              <a:t>American Sociological </a:t>
            </a:r>
          </a:p>
          <a:p>
            <a:pPr marL="0" marR="0" lvl="0" indent="0" defTabSz="457200" rtl="0" eaLnBrk="1" fontAlgn="auto" latinLnBrk="0" hangingPunct="1">
              <a:lnSpc>
                <a:spcPts val="3800"/>
              </a:lnSpc>
              <a:spcBef>
                <a:spcPct val="0"/>
              </a:spcBef>
              <a:spcAft>
                <a:spcPts val="0"/>
              </a:spcAft>
              <a:buClrTx/>
              <a:buSzTx/>
              <a:buFontTx/>
              <a:buNone/>
              <a:tabLst/>
              <a:defRPr/>
            </a:pPr>
            <a:r>
              <a:rPr lang="en-US" sz="3800" i="1" dirty="0" smtClean="0">
                <a:effectLst>
                  <a:outerShdw blurRad="50800" dist="38100" dir="2700000">
                    <a:srgbClr val="000000">
                      <a:alpha val="43000"/>
                    </a:srgbClr>
                  </a:outerShdw>
                </a:effectLst>
                <a:latin typeface="+mj-lt"/>
                <a:ea typeface="+mj-ea"/>
                <a:cs typeface="+mj-cs"/>
              </a:rPr>
              <a:t>Review, </a:t>
            </a:r>
            <a:r>
              <a:rPr lang="en-US" sz="3800" dirty="0" smtClean="0">
                <a:effectLst>
                  <a:outerShdw blurRad="50800" dist="38100" dir="2700000">
                    <a:srgbClr val="000000">
                      <a:alpha val="43000"/>
                    </a:srgbClr>
                  </a:outerShdw>
                </a:effectLst>
                <a:latin typeface="+mj-lt"/>
                <a:ea typeface="+mj-ea"/>
                <a:cs typeface="+mj-cs"/>
              </a:rPr>
              <a:t>ASA</a:t>
            </a:r>
            <a:endParaRPr kumimoji="0" lang="en-US" sz="3800" b="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mj-lt"/>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sp>
        <p:nvSpPr>
          <p:cNvPr id="8" name="Content Placeholder 2"/>
          <p:cNvSpPr txBox="1">
            <a:spLocks/>
          </p:cNvSpPr>
          <p:nvPr/>
        </p:nvSpPr>
        <p:spPr>
          <a:xfrm>
            <a:off x="457200" y="1461477"/>
            <a:ext cx="8229600" cy="4343400"/>
          </a:xfrm>
          <a:prstGeom prst="rect">
            <a:avLst/>
          </a:prstGeom>
        </p:spPr>
        <p:txBody>
          <a:bodyPr vert="horz" lIns="91440" tIns="45720" rIns="91440" bIns="45720" rtlCol="0">
            <a:normAutofit fontScale="40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Font typeface="Arial"/>
              <a:buNone/>
            </a:pPr>
            <a:endParaRPr lang="en-US" dirty="0" smtClean="0">
              <a:latin typeface="ITC Officina Sans Book"/>
              <a:cs typeface="ITC Officina Sans Book"/>
            </a:endParaRPr>
          </a:p>
          <a:p>
            <a:pPr>
              <a:buFont typeface="Arial"/>
              <a:buNone/>
            </a:pPr>
            <a:r>
              <a:rPr lang="en-US" dirty="0" smtClean="0">
                <a:latin typeface="ITC Officina Sans Book"/>
                <a:cs typeface="ITC Officina Sans Book"/>
              </a:rPr>
              <a:t>“So that you as Author and we as Publishers may be protected from the consequences of unauthorized use of its contents, as a condition of publication it is essential that you grant us the copyright to your contribution. </a:t>
            </a:r>
            <a:r>
              <a:rPr lang="en-US" b="1" dirty="0" smtClean="0">
                <a:latin typeface="ITC Officina Sans Book"/>
                <a:cs typeface="ITC Officina Sans Book"/>
              </a:rPr>
              <a:t>To this end we ask you to grant us all rights, including subsidiary rights, to your article. However, as specified below, you retain the right to use your article without charge in any book of which you are the sole author or editor after it has appeared in an ASA journal</a:t>
            </a:r>
            <a:r>
              <a:rPr lang="en-US" dirty="0" smtClean="0">
                <a:latin typeface="ITC Officina Sans Book"/>
                <a:cs typeface="ITC Officina Sans Book"/>
              </a:rPr>
              <a:t>.”</a:t>
            </a:r>
          </a:p>
          <a:p>
            <a:pPr>
              <a:buFont typeface="Arial"/>
              <a:buNone/>
            </a:pPr>
            <a:endParaRPr lang="en-US" dirty="0" smtClean="0">
              <a:latin typeface="ITC Officina Sans Book"/>
              <a:cs typeface="ITC Officina Sans Book"/>
            </a:endParaRPr>
          </a:p>
          <a:p>
            <a:pPr>
              <a:buFont typeface="Arial"/>
              <a:buNone/>
            </a:pPr>
            <a:r>
              <a:rPr lang="en-US" b="1" dirty="0" smtClean="0">
                <a:latin typeface="ITC Officina Sans Book"/>
                <a:cs typeface="ITC Officina Sans Book"/>
              </a:rPr>
              <a:t>“The Author transfers and assigns to the ASA for the full term of copyright as may now or hereafter exist, all rights, title and interest, including copyright, including but not limited to the sole and exclusive right to print, publish, license and otherwise sell your work in whole or in part in all media in all languages and all editions throughout the world and the exclusive rights to license or exercise throughout the world all subsidiary rights, including electronic formats, whether now in existence or hereafter invented.”</a:t>
            </a:r>
          </a:p>
          <a:p>
            <a:pPr>
              <a:buFont typeface="Arial"/>
              <a:buNone/>
            </a:pPr>
            <a:endParaRPr lang="en-US" b="1" dirty="0" smtClean="0">
              <a:latin typeface="ITC Officina Sans Book"/>
              <a:cs typeface="ITC Officina Sans Book"/>
            </a:endParaRPr>
          </a:p>
          <a:p>
            <a:pPr>
              <a:buFont typeface="Arial"/>
              <a:buNone/>
            </a:pPr>
            <a:r>
              <a:rPr lang="en-US" b="1" dirty="0" smtClean="0">
                <a:latin typeface="ITC Officina Sans Book"/>
                <a:cs typeface="ITC Officina Sans Book"/>
              </a:rPr>
              <a:t>“The American Sociological Association, in turn, grants to Authors the right of republication in any print edition of which they are the sole author or editor, subject only to their giving proper credit in the book to the original publication of the article by the ASA</a:t>
            </a:r>
            <a:r>
              <a:rPr lang="en-US" dirty="0" smtClean="0">
                <a:latin typeface="ITC Officina Sans Book"/>
                <a:cs typeface="ITC Officina Sans Book"/>
              </a:rPr>
              <a:t>.” </a:t>
            </a:r>
          </a:p>
          <a:p>
            <a:pPr>
              <a:buFont typeface="Arial"/>
              <a:buNone/>
            </a:pPr>
            <a:endParaRPr lang="en-US" dirty="0" smtClean="0">
              <a:latin typeface="ITC Officina Sans Book"/>
              <a:cs typeface="ITC Officina Sans Book"/>
            </a:endParaRPr>
          </a:p>
          <a:p>
            <a:pPr>
              <a:buFont typeface="Arial"/>
              <a:buNone/>
            </a:pPr>
            <a:r>
              <a:rPr lang="en-US" dirty="0" smtClean="0">
                <a:latin typeface="ITC Officina Sans Book"/>
                <a:cs typeface="ITC Officina Sans Book"/>
              </a:rPr>
              <a:t>“Moreover, the Author may provide the final accepted manuscript </a:t>
            </a:r>
            <a:r>
              <a:rPr lang="en-US" b="1" dirty="0" smtClean="0">
                <a:latin typeface="ITC Officina Sans Book"/>
                <a:cs typeface="ITC Officina Sans Book"/>
              </a:rPr>
              <a:t>post-print to an online university or other institutional repository </a:t>
            </a:r>
            <a:r>
              <a:rPr lang="en-US" dirty="0" smtClean="0">
                <a:latin typeface="ITC Officina Sans Book"/>
                <a:cs typeface="ITC Officina Sans Book"/>
              </a:rPr>
              <a:t>(including that required by a supporting grant). </a:t>
            </a:r>
            <a:r>
              <a:rPr lang="en-US" b="1" dirty="0" smtClean="0">
                <a:latin typeface="ITC Officina Sans Book"/>
                <a:cs typeface="ITC Officina Sans Book"/>
              </a:rPr>
              <a:t>However, public availability must be delayed until 12 months after its print publication by ASA</a:t>
            </a:r>
            <a:r>
              <a:rPr lang="en-US" dirty="0" smtClean="0">
                <a:latin typeface="ITC Officina Sans Book"/>
                <a:cs typeface="ITC Officina Sans Book"/>
              </a:rPr>
              <a:t>.”</a:t>
            </a:r>
          </a:p>
          <a:p>
            <a:pPr>
              <a:buFont typeface="Arial"/>
              <a:buNone/>
            </a:pPr>
            <a:endParaRPr lang="en-US" dirty="0">
              <a:latin typeface="ITC Officina Sans Book"/>
              <a:cs typeface="ITC Officina Sans Book"/>
            </a:endParaRPr>
          </a:p>
        </p:txBody>
      </p:sp>
      <p:sp>
        <p:nvSpPr>
          <p:cNvPr id="9" name="TextBox 8"/>
          <p:cNvSpPr txBox="1"/>
          <p:nvPr/>
        </p:nvSpPr>
        <p:spPr>
          <a:xfrm>
            <a:off x="457200" y="5858470"/>
            <a:ext cx="8229600" cy="738664"/>
          </a:xfrm>
          <a:prstGeom prst="rect">
            <a:avLst/>
          </a:prstGeom>
          <a:noFill/>
        </p:spPr>
        <p:txBody>
          <a:bodyPr wrap="square" rtlCol="0">
            <a:spAutoFit/>
          </a:bodyPr>
          <a:lstStyle/>
          <a:p>
            <a:pPr algn="r"/>
            <a:r>
              <a:rPr lang="en-US" sz="1400" dirty="0" smtClean="0">
                <a:latin typeface="ITC Officina Sans Book"/>
                <a:cs typeface="ITC Officina Sans Book"/>
              </a:rPr>
              <a:t>PDF available at: </a:t>
            </a:r>
          </a:p>
          <a:p>
            <a:pPr algn="r"/>
            <a:r>
              <a:rPr lang="en-US" sz="1400" dirty="0" smtClean="0">
                <a:latin typeface="ITC Officina Sans Book"/>
                <a:cs typeface="ITC Officina Sans Book"/>
                <a:hlinkClick r:id="rId3"/>
              </a:rPr>
              <a:t>http://www.sherpa.ac.uk/romeo/search.php?id=18</a:t>
            </a:r>
            <a:endParaRPr lang="en-US" sz="1400" dirty="0" smtClean="0">
              <a:latin typeface="ITC Officina Sans Book"/>
              <a:cs typeface="ITC Officina Sans Book"/>
            </a:endParaRPr>
          </a:p>
          <a:p>
            <a:endParaRPr lang="en-US" sz="1400" dirty="0">
              <a:latin typeface="ITC Officina Sans Book"/>
              <a:cs typeface="ITC Officina Sans Book"/>
            </a:endParaRPr>
          </a:p>
        </p:txBody>
      </p:sp>
      <p:pic>
        <p:nvPicPr>
          <p:cNvPr id="7" name="Picture 6" descr="wsu.png"/>
          <p:cNvPicPr>
            <a:picLocks noChangeAspect="1"/>
          </p:cNvPicPr>
          <p:nvPr/>
        </p:nvPicPr>
        <p:blipFill>
          <a:blip r:embed="rId4"/>
          <a:stretch>
            <a:fillRect/>
          </a:stretch>
        </p:blipFill>
        <p:spPr>
          <a:xfrm>
            <a:off x="7543800" y="304800"/>
            <a:ext cx="1143000" cy="685800"/>
          </a:xfrm>
          <a:prstGeom prst="rect">
            <a:avLst/>
          </a:prstGeom>
        </p:spPr>
      </p:pic>
    </p:spTree>
    <p:extLst>
      <p:ext uri="{BB962C8B-B14F-4D97-AF65-F5344CB8AC3E}">
        <p14:creationId xmlns:p14="http://schemas.microsoft.com/office/powerpoint/2010/main" val="332406435"/>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457200" y="304800"/>
            <a:ext cx="8229600" cy="990600"/>
          </a:xfrm>
          <a:prstGeom prst="rect">
            <a:avLst/>
          </a:prstGeom>
        </p:spPr>
        <p:txBody>
          <a:bodyPr vert="horz" lIns="91440" tIns="45720" rIns="91440" bIns="45720" rtlCol="0" anchor="ctr">
            <a:normAutofit fontScale="77500" lnSpcReduction="20000"/>
          </a:bodyPr>
          <a:lstStyle/>
          <a:p>
            <a:pPr marL="0" marR="0" lvl="0" indent="0" defTabSz="457200" rtl="0" eaLnBrk="1" fontAlgn="auto" latinLnBrk="0" hangingPunct="1">
              <a:lnSpc>
                <a:spcPct val="100000"/>
              </a:lnSpc>
              <a:spcBef>
                <a:spcPct val="0"/>
              </a:spcBef>
              <a:spcAft>
                <a:spcPts val="0"/>
              </a:spcAft>
              <a:buClrTx/>
              <a:buSzTx/>
              <a:buFontTx/>
              <a:buNone/>
              <a:tabLst/>
              <a:defRPr/>
            </a:pPr>
            <a:r>
              <a:rPr lang="en-US" sz="4400" i="1" dirty="0" smtClean="0">
                <a:effectLst>
                  <a:outerShdw blurRad="50800" dist="38100" dir="2700000">
                    <a:srgbClr val="000000">
                      <a:alpha val="43000"/>
                    </a:srgbClr>
                  </a:outerShdw>
                </a:effectLst>
                <a:latin typeface="+mj-lt"/>
                <a:ea typeface="+mj-ea"/>
                <a:cs typeface="+mj-cs"/>
              </a:rPr>
              <a:t>Blood, </a:t>
            </a:r>
            <a:r>
              <a:rPr lang="en-US" sz="4400" dirty="0" smtClean="0">
                <a:effectLst>
                  <a:outerShdw blurRad="50800" dist="38100" dir="2700000">
                    <a:srgbClr val="000000">
                      <a:alpha val="43000"/>
                    </a:srgbClr>
                  </a:outerShdw>
                </a:effectLst>
                <a:latin typeface="+mj-lt"/>
                <a:ea typeface="+mj-ea"/>
                <a:cs typeface="+mj-cs"/>
              </a:rPr>
              <a:t>Am. Soc.</a:t>
            </a:r>
          </a:p>
          <a:p>
            <a:pPr marL="0" marR="0" lvl="0" indent="0" defTabSz="457200" rtl="0" eaLnBrk="1" fontAlgn="auto" latinLnBrk="0" hangingPunct="1">
              <a:lnSpc>
                <a:spcPct val="100000"/>
              </a:lnSpc>
              <a:spcBef>
                <a:spcPct val="0"/>
              </a:spcBef>
              <a:spcAft>
                <a:spcPts val="0"/>
              </a:spcAft>
              <a:buClrTx/>
              <a:buSzTx/>
              <a:buFontTx/>
              <a:buNone/>
              <a:tabLst/>
              <a:defRPr/>
            </a:pPr>
            <a:r>
              <a:rPr lang="en-US" sz="4400" dirty="0" smtClean="0">
                <a:effectLst>
                  <a:outerShdw blurRad="50800" dist="38100" dir="2700000">
                    <a:srgbClr val="000000">
                      <a:alpha val="43000"/>
                    </a:srgbClr>
                  </a:outerShdw>
                </a:effectLst>
                <a:latin typeface="+mj-lt"/>
                <a:ea typeface="+mj-ea"/>
                <a:cs typeface="+mj-cs"/>
              </a:rPr>
              <a:t>of Hematology</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mj-lt"/>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sp>
        <p:nvSpPr>
          <p:cNvPr id="9" name="TextBox 8"/>
          <p:cNvSpPr txBox="1"/>
          <p:nvPr/>
        </p:nvSpPr>
        <p:spPr>
          <a:xfrm>
            <a:off x="457200" y="5858470"/>
            <a:ext cx="8229600" cy="523220"/>
          </a:xfrm>
          <a:prstGeom prst="rect">
            <a:avLst/>
          </a:prstGeom>
          <a:noFill/>
        </p:spPr>
        <p:txBody>
          <a:bodyPr wrap="square" rtlCol="0">
            <a:spAutoFit/>
          </a:bodyPr>
          <a:lstStyle/>
          <a:p>
            <a:pPr algn="r"/>
            <a:r>
              <a:rPr lang="en-US" sz="1400" dirty="0" smtClean="0">
                <a:latin typeface="ITC Officina Sans Book"/>
                <a:cs typeface="ITC Officina Sans Book"/>
              </a:rPr>
              <a:t>PDF available at: </a:t>
            </a:r>
          </a:p>
          <a:p>
            <a:pPr algn="r"/>
            <a:r>
              <a:rPr lang="en-US" sz="1400" dirty="0">
                <a:latin typeface="ITC Officina Sans Book"/>
                <a:cs typeface="ITC Officina Sans Book"/>
                <a:hlinkClick r:id="rId3"/>
              </a:rPr>
              <a:t>http://bloodjournal.hematologylibrary.org/forms/</a:t>
            </a:r>
            <a:r>
              <a:rPr lang="en-US" sz="1400" dirty="0" smtClean="0">
                <a:latin typeface="ITC Officina Sans Book"/>
                <a:cs typeface="ITC Officina Sans Book"/>
                <a:hlinkClick r:id="rId3"/>
              </a:rPr>
              <a:t>copyright_transfer.dtl</a:t>
            </a:r>
            <a:endParaRPr lang="en-US" sz="1400" dirty="0">
              <a:latin typeface="ITC Officina Sans Book"/>
              <a:cs typeface="ITC Officina Sans Book"/>
            </a:endParaRPr>
          </a:p>
        </p:txBody>
      </p:sp>
      <p:sp>
        <p:nvSpPr>
          <p:cNvPr id="10" name="Content Placeholder 8"/>
          <p:cNvSpPr>
            <a:spLocks noGrp="1"/>
          </p:cNvSpPr>
          <p:nvPr>
            <p:ph idx="1"/>
          </p:nvPr>
        </p:nvSpPr>
        <p:spPr>
          <a:xfrm>
            <a:off x="457200" y="1515070"/>
            <a:ext cx="8229600" cy="4343400"/>
          </a:xfrm>
        </p:spPr>
        <p:txBody>
          <a:bodyPr>
            <a:normAutofit fontScale="47500" lnSpcReduction="20000"/>
          </a:bodyPr>
          <a:lstStyle/>
          <a:p>
            <a:pPr marL="571500" indent="-571500">
              <a:buNone/>
            </a:pPr>
            <a:r>
              <a:rPr lang="en-US" b="1" dirty="0" smtClean="0">
                <a:latin typeface="ITC Officina Sans Book"/>
                <a:cs typeface="ITC Officina Sans Book"/>
              </a:rPr>
              <a:t>I. COPYRIGHT TRANSFER AGREEMENT</a:t>
            </a:r>
          </a:p>
          <a:p>
            <a:pPr marL="571500" indent="-571500">
              <a:buNone/>
            </a:pPr>
            <a:endParaRPr lang="en-US" b="1" dirty="0" smtClean="0">
              <a:latin typeface="ITC Officina Sans Book"/>
              <a:cs typeface="ITC Officina Sans Book"/>
            </a:endParaRPr>
          </a:p>
          <a:p>
            <a:pPr>
              <a:buNone/>
            </a:pPr>
            <a:r>
              <a:rPr lang="en-US" b="1" dirty="0" smtClean="0">
                <a:latin typeface="ITC Officina Sans Book"/>
                <a:cs typeface="ITC Officina Sans Book"/>
              </a:rPr>
              <a:t>Section A</a:t>
            </a:r>
          </a:p>
          <a:p>
            <a:pPr marL="514350" indent="-514350">
              <a:buAutoNum type="arabicPeriod"/>
            </a:pPr>
            <a:r>
              <a:rPr lang="en-US" b="1" dirty="0" smtClean="0">
                <a:latin typeface="ITC Officina Sans Book"/>
                <a:cs typeface="ITC Officina Sans Book"/>
              </a:rPr>
              <a:t>The authors hereby transfer all copyrights in and to the manuscript named above (called the Work hereafter) in all forms and media, now or hereafter known, to the American Society of Hematology (ASH) effective if and when the Work is accepted for publication in </a:t>
            </a:r>
            <a:r>
              <a:rPr lang="en-US" b="1" i="1" dirty="0" smtClean="0">
                <a:latin typeface="ITC Officina Sans Book"/>
                <a:cs typeface="ITC Officina Sans Book"/>
              </a:rPr>
              <a:t>Blood, Journal of The American Society of Hematology.</a:t>
            </a:r>
          </a:p>
          <a:p>
            <a:pPr marL="514350" indent="-514350">
              <a:buAutoNum type="arabicPeriod"/>
            </a:pPr>
            <a:r>
              <a:rPr lang="en-US" b="1" i="1" dirty="0" smtClean="0">
                <a:latin typeface="ITC Officina Sans Book"/>
                <a:cs typeface="ITC Officina Sans Book"/>
              </a:rPr>
              <a:t>The authors retain the following non-exclusive copyrights, to be exercised only after the Work has been published in final format in the print version of Blood.</a:t>
            </a:r>
          </a:p>
          <a:p>
            <a:pPr marL="514350" indent="-514350">
              <a:buAutoNum type="arabicPeriod"/>
            </a:pPr>
            <a:endParaRPr lang="en-US" b="1" i="1" dirty="0" smtClean="0">
              <a:latin typeface="ITC Officina Sans Book"/>
              <a:cs typeface="ITC Officina Sans Book"/>
            </a:endParaRPr>
          </a:p>
          <a:p>
            <a:pPr marL="914400" lvl="1" indent="-514350">
              <a:buNone/>
            </a:pPr>
            <a:r>
              <a:rPr lang="en-US" b="1" i="1" dirty="0" smtClean="0">
                <a:latin typeface="ITC Officina Sans Book"/>
                <a:cs typeface="ITC Officina Sans Book"/>
              </a:rPr>
              <a:t>	(a) Reprint the Work in print collections of the author’s own writing.</a:t>
            </a:r>
          </a:p>
          <a:p>
            <a:pPr marL="914400" lvl="1" indent="-514350">
              <a:buNone/>
            </a:pPr>
            <a:r>
              <a:rPr lang="en-US" b="1" i="1" dirty="0" smtClean="0">
                <a:latin typeface="ITC Officina Sans Book"/>
                <a:cs typeface="ITC Officina Sans Book"/>
              </a:rPr>
              <a:t>	(b) Present the Work orally in its entirety.</a:t>
            </a:r>
          </a:p>
          <a:p>
            <a:pPr marL="914400" lvl="1" indent="-514350">
              <a:buNone/>
            </a:pPr>
            <a:r>
              <a:rPr lang="en-US" b="1" i="1" dirty="0" smtClean="0">
                <a:latin typeface="ITC Officina Sans Book"/>
                <a:cs typeface="ITC Officina Sans Book"/>
              </a:rPr>
              <a:t>	(c) Use the work in theses and/or dissertations.</a:t>
            </a:r>
          </a:p>
          <a:p>
            <a:pPr marL="914400" lvl="1" indent="-514350">
              <a:buNone/>
            </a:pPr>
            <a:r>
              <a:rPr lang="en-US" b="1" i="1" dirty="0" smtClean="0">
                <a:latin typeface="ITC Officina Sans Book"/>
                <a:cs typeface="ITC Officina Sans Book"/>
              </a:rPr>
              <a:t>	(d) Reproduce the Work for use in courses the author is teaching. (If the author is employed by an academic institution, that institution may also reproduce the Work for course teaching.)</a:t>
            </a:r>
          </a:p>
          <a:p>
            <a:pPr marL="914400" lvl="1" indent="-514350">
              <a:buNone/>
            </a:pPr>
            <a:r>
              <a:rPr lang="en-US" b="1" i="1" dirty="0" smtClean="0">
                <a:latin typeface="ITC Officina Sans Book"/>
                <a:cs typeface="ITC Officina Sans Book"/>
              </a:rPr>
              <a:t>	(e) Distribute photocopies of the Work to colleagues, but only for non-commercial purposes. </a:t>
            </a:r>
          </a:p>
          <a:p>
            <a:pPr marL="914400" lvl="1" indent="-514350">
              <a:buNone/>
            </a:pPr>
            <a:r>
              <a:rPr lang="en-US" b="1" i="1" dirty="0" smtClean="0">
                <a:latin typeface="ITC Officina Sans Book"/>
                <a:cs typeface="ITC Officina Sans Book"/>
              </a:rPr>
              <a:t>	(f) Reuse figures and tables created by the author in future works the author writes. </a:t>
            </a:r>
          </a:p>
          <a:p>
            <a:pPr marL="914400" lvl="1" indent="-514350">
              <a:buNone/>
            </a:pPr>
            <a:r>
              <a:rPr lang="en-US" b="1" i="1" dirty="0" smtClean="0">
                <a:latin typeface="ITC Officina Sans Book"/>
                <a:cs typeface="ITC Officina Sans Book"/>
              </a:rPr>
              <a:t>	(g) Post a copy of the Work on the author’s personal website, departmental website, and/or the university’s intranet, provided a hyperlink to the Work on the Blood website is included. </a:t>
            </a:r>
          </a:p>
        </p:txBody>
      </p:sp>
      <p:pic>
        <p:nvPicPr>
          <p:cNvPr id="7" name="Picture 6" descr="wsu.png"/>
          <p:cNvPicPr>
            <a:picLocks noChangeAspect="1"/>
          </p:cNvPicPr>
          <p:nvPr/>
        </p:nvPicPr>
        <p:blipFill>
          <a:blip r:embed="rId4"/>
          <a:stretch>
            <a:fillRect/>
          </a:stretch>
        </p:blipFill>
        <p:spPr>
          <a:xfrm>
            <a:off x="7543800" y="304800"/>
            <a:ext cx="1143000" cy="685800"/>
          </a:xfrm>
          <a:prstGeom prst="rect">
            <a:avLst/>
          </a:prstGeom>
        </p:spPr>
      </p:pic>
    </p:spTree>
    <p:extLst>
      <p:ext uri="{BB962C8B-B14F-4D97-AF65-F5344CB8AC3E}">
        <p14:creationId xmlns:p14="http://schemas.microsoft.com/office/powerpoint/2010/main" val="337649181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Public Library of Science has a succinct definition:</a:t>
            </a:r>
          </a:p>
          <a:p>
            <a:pPr marL="0" indent="0">
              <a:buNone/>
            </a:pPr>
            <a:endParaRPr lang="en-US" sz="1200" dirty="0"/>
          </a:p>
          <a:p>
            <a:pPr marL="400050" lvl="1" indent="0">
              <a:buNone/>
            </a:pPr>
            <a:r>
              <a:rPr lang="en-US" i="1" dirty="0" smtClean="0"/>
              <a:t>“All PLOS content is Open Access, meaning it is freely accessible online to everyone, everywhere.”</a:t>
            </a:r>
            <a:endParaRPr lang="en-US" dirty="0" smtClean="0"/>
          </a:p>
          <a:p>
            <a:pPr marL="400050" lvl="1" indent="0">
              <a:buNone/>
            </a:pPr>
            <a:endParaRPr lang="en-US" i="1" dirty="0"/>
          </a:p>
          <a:p>
            <a:pPr marL="0" indent="0">
              <a:buNone/>
            </a:pPr>
            <a:endParaRPr lang="en-US" dirty="0" smtClean="0"/>
          </a:p>
          <a:p>
            <a:pPr marL="0" indent="0" algn="r">
              <a:buNone/>
            </a:pPr>
            <a:endParaRPr lang="en-US" sz="1200" dirty="0" smtClean="0"/>
          </a:p>
        </p:txBody>
      </p:sp>
      <p:sp>
        <p:nvSpPr>
          <p:cNvPr id="5" name="Title 1"/>
          <p:cNvSpPr txBox="1">
            <a:spLocks/>
          </p:cNvSpPr>
          <p:nvPr/>
        </p:nvSpPr>
        <p:spPr>
          <a:xfrm>
            <a:off x="457200" y="304800"/>
            <a:ext cx="8229600" cy="1143000"/>
          </a:xfrm>
          <a:prstGeom prst="rect">
            <a:avLst/>
          </a:prstGeom>
        </p:spPr>
        <p:txBody>
          <a:bodyPr vert="horz" lIns="91440" tIns="45720" rIns="91440" bIns="45720" rtlCol="0" anchor="ctr">
            <a:normAutofit/>
          </a:bodyPr>
          <a:lstStyle/>
          <a:p>
            <a:pPr marL="0" marR="0" lvl="0" indent="0"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mj-lt"/>
                <a:ea typeface="+mj-ea"/>
                <a:cs typeface="+mj-cs"/>
              </a:rPr>
              <a:t>What is OA?</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mj-lt"/>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sp>
        <p:nvSpPr>
          <p:cNvPr id="7" name="Content Placeholder 2"/>
          <p:cNvSpPr txBox="1">
            <a:spLocks/>
          </p:cNvSpPr>
          <p:nvPr/>
        </p:nvSpPr>
        <p:spPr>
          <a:xfrm>
            <a:off x="457200" y="6157255"/>
            <a:ext cx="8229600" cy="434486"/>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a:t>http://</a:t>
            </a:r>
            <a:r>
              <a:rPr lang="en-US" sz="1200" dirty="0" err="1"/>
              <a:t>www.plos.org</a:t>
            </a:r>
            <a:r>
              <a:rPr lang="en-US" sz="1200" dirty="0"/>
              <a:t>/#4</a:t>
            </a:r>
          </a:p>
        </p:txBody>
      </p:sp>
      <p:pic>
        <p:nvPicPr>
          <p:cNvPr id="9" name="Picture 8" descr="wsu.png"/>
          <p:cNvPicPr>
            <a:picLocks noChangeAspect="1"/>
          </p:cNvPicPr>
          <p:nvPr/>
        </p:nvPicPr>
        <p:blipFill>
          <a:blip r:embed="rId3"/>
          <a:stretch>
            <a:fillRect/>
          </a:stretch>
        </p:blipFill>
        <p:spPr>
          <a:xfrm>
            <a:off x="7543800" y="304800"/>
            <a:ext cx="1143000" cy="685800"/>
          </a:xfrm>
          <a:prstGeom prst="rect">
            <a:avLst/>
          </a:prstGeom>
        </p:spPr>
      </p:pic>
    </p:spTree>
    <p:extLst>
      <p:ext uri="{BB962C8B-B14F-4D97-AF65-F5344CB8AC3E}">
        <p14:creationId xmlns:p14="http://schemas.microsoft.com/office/powerpoint/2010/main" val="3920418317"/>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457200" y="304800"/>
            <a:ext cx="8229600" cy="1143000"/>
          </a:xfrm>
          <a:prstGeom prst="rect">
            <a:avLst/>
          </a:prstGeom>
        </p:spPr>
        <p:txBody>
          <a:bodyPr vert="horz" lIns="91440" tIns="45720" rIns="91440" bIns="45720" rtlCol="0" anchor="ctr">
            <a:normAutofit/>
          </a:bodyPr>
          <a:lstStyle/>
          <a:p>
            <a:pPr marL="0" marR="0" lvl="0" indent="0"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mj-lt"/>
                <a:ea typeface="+mj-ea"/>
                <a:cs typeface="+mj-cs"/>
              </a:rPr>
              <a:t>Author </a:t>
            </a:r>
            <a:r>
              <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mj-lt"/>
                <a:ea typeface="+mj-ea"/>
                <a:cs typeface="+mj-cs"/>
              </a:rPr>
              <a:t>Addendum</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mj-lt"/>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sp>
        <p:nvSpPr>
          <p:cNvPr id="8" name="Content Placeholder 2"/>
          <p:cNvSpPr>
            <a:spLocks noGrp="1"/>
          </p:cNvSpPr>
          <p:nvPr>
            <p:ph idx="1"/>
          </p:nvPr>
        </p:nvSpPr>
        <p:spPr>
          <a:xfrm>
            <a:off x="457200" y="1461477"/>
            <a:ext cx="8229600" cy="4343400"/>
          </a:xfrm>
        </p:spPr>
        <p:txBody>
          <a:bodyPr/>
          <a:lstStyle/>
          <a:p>
            <a:r>
              <a:rPr lang="en-US" dirty="0" smtClean="0">
                <a:latin typeface="Georgia"/>
                <a:cs typeface="Georgia"/>
              </a:rPr>
              <a:t>Using an addendum, author can unbundle these rights and transfer only some to them to publishers</a:t>
            </a:r>
          </a:p>
          <a:p>
            <a:pPr lvl="1"/>
            <a:r>
              <a:rPr lang="en-US" dirty="0" smtClean="0">
                <a:latin typeface="Georgia"/>
                <a:cs typeface="Georgia"/>
              </a:rPr>
              <a:t>Delayed Access</a:t>
            </a:r>
          </a:p>
          <a:p>
            <a:pPr lvl="1"/>
            <a:r>
              <a:rPr lang="en-US" dirty="0" smtClean="0">
                <a:latin typeface="Georgia"/>
                <a:cs typeface="Georgia"/>
              </a:rPr>
              <a:t>Access/Re-use</a:t>
            </a:r>
          </a:p>
          <a:p>
            <a:pPr lvl="1"/>
            <a:r>
              <a:rPr lang="en-US" dirty="0" smtClean="0">
                <a:latin typeface="Georgia"/>
                <a:cs typeface="Georgia"/>
              </a:rPr>
              <a:t>Immediate Access</a:t>
            </a:r>
          </a:p>
          <a:p>
            <a:pPr lvl="1">
              <a:buNone/>
            </a:pPr>
            <a:endParaRPr lang="en-US" dirty="0" smtClean="0">
              <a:latin typeface="Georgia"/>
              <a:cs typeface="Georgia"/>
            </a:endParaRPr>
          </a:p>
          <a:p>
            <a:r>
              <a:rPr lang="en-US" sz="2400" dirty="0" smtClean="0">
                <a:latin typeface="Georgia"/>
                <a:cs typeface="Georgia"/>
                <a:hlinkClick r:id="rId3"/>
              </a:rPr>
              <a:t>http://guides.lib.wayne.edu/scholarlycomm/</a:t>
            </a:r>
            <a:endParaRPr lang="en-US" sz="2400" dirty="0" smtClean="0">
              <a:latin typeface="Georgia"/>
              <a:cs typeface="Georgia"/>
            </a:endParaRPr>
          </a:p>
        </p:txBody>
      </p:sp>
      <p:pic>
        <p:nvPicPr>
          <p:cNvPr id="7" name="Picture 6" descr="wsu.png"/>
          <p:cNvPicPr>
            <a:picLocks noChangeAspect="1"/>
          </p:cNvPicPr>
          <p:nvPr/>
        </p:nvPicPr>
        <p:blipFill>
          <a:blip r:embed="rId4"/>
          <a:stretch>
            <a:fillRect/>
          </a:stretch>
        </p:blipFill>
        <p:spPr>
          <a:xfrm>
            <a:off x="7543800" y="304800"/>
            <a:ext cx="1143000" cy="685800"/>
          </a:xfrm>
          <a:prstGeom prst="rect">
            <a:avLst/>
          </a:prstGeom>
        </p:spPr>
      </p:pic>
    </p:spTree>
    <p:extLst>
      <p:ext uri="{BB962C8B-B14F-4D97-AF65-F5344CB8AC3E}">
        <p14:creationId xmlns:p14="http://schemas.microsoft.com/office/powerpoint/2010/main" val="2009407610"/>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5358644" cy="3352799"/>
          </a:xfrm>
        </p:spPr>
        <p:txBody>
          <a:bodyPr>
            <a:normAutofit fontScale="92500" lnSpcReduction="10000"/>
          </a:bodyPr>
          <a:lstStyle/>
          <a:p>
            <a:r>
              <a:rPr lang="en-US" dirty="0" smtClean="0"/>
              <a:t>Analysis of top 25 nursing journals in JCR shows that 23/25 allow for self-archiving</a:t>
            </a:r>
            <a:r>
              <a:rPr lang="en-US" dirty="0"/>
              <a:t>. </a:t>
            </a:r>
            <a:endParaRPr lang="en-US" dirty="0" smtClean="0"/>
          </a:p>
          <a:p>
            <a:pPr lvl="1"/>
            <a:r>
              <a:rPr lang="en-US" dirty="0" smtClean="0"/>
              <a:t>Notable </a:t>
            </a:r>
            <a:r>
              <a:rPr lang="en-US" dirty="0"/>
              <a:t>exception: Oncology Nursing Society does not allow self-archiving without prior permission</a:t>
            </a:r>
            <a:r>
              <a:rPr lang="en-US" dirty="0" smtClean="0"/>
              <a:t>.</a:t>
            </a:r>
            <a:endParaRPr lang="en-US" dirty="0" smtClean="0"/>
          </a:p>
          <a:p>
            <a:pPr algn="r"/>
            <a:endParaRPr lang="en-US" sz="1200" dirty="0" smtClean="0"/>
          </a:p>
        </p:txBody>
      </p:sp>
      <p:sp>
        <p:nvSpPr>
          <p:cNvPr id="5" name="Title 1"/>
          <p:cNvSpPr txBox="1">
            <a:spLocks/>
          </p:cNvSpPr>
          <p:nvPr/>
        </p:nvSpPr>
        <p:spPr>
          <a:xfrm>
            <a:off x="457200" y="304800"/>
            <a:ext cx="8229600" cy="989012"/>
          </a:xfrm>
          <a:prstGeom prst="rect">
            <a:avLst/>
          </a:prstGeom>
        </p:spPr>
        <p:txBody>
          <a:bodyPr vert="horz" lIns="91440" tIns="45720" rIns="91440" bIns="45720" rtlCol="0" anchor="ctr">
            <a:normAutofit fontScale="77500" lnSpcReduction="20000"/>
          </a:bodyPr>
          <a:lstStyle/>
          <a:p>
            <a:pPr marL="0" marR="0" lvl="0" indent="0"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mj-lt"/>
                <a:ea typeface="+mj-ea"/>
                <a:cs typeface="+mj-cs"/>
              </a:rPr>
              <a:t>Green OA and </a:t>
            </a:r>
          </a:p>
          <a:p>
            <a:pPr marL="0" marR="0" lvl="0" indent="0"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mj-lt"/>
                <a:ea typeface="+mj-ea"/>
                <a:cs typeface="+mj-cs"/>
              </a:rPr>
              <a:t>Nursing Journals</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mj-lt"/>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pic>
        <p:nvPicPr>
          <p:cNvPr id="7" name="Picture 6" descr="wsu.png"/>
          <p:cNvPicPr>
            <a:picLocks noChangeAspect="1"/>
          </p:cNvPicPr>
          <p:nvPr/>
        </p:nvPicPr>
        <p:blipFill>
          <a:blip r:embed="rId3"/>
          <a:stretch>
            <a:fillRect/>
          </a:stretch>
        </p:blipFill>
        <p:spPr>
          <a:xfrm>
            <a:off x="7543800" y="304800"/>
            <a:ext cx="1143000" cy="685800"/>
          </a:xfrm>
          <a:prstGeom prst="rect">
            <a:avLst/>
          </a:prstGeom>
        </p:spPr>
      </p:pic>
      <p:pic>
        <p:nvPicPr>
          <p:cNvPr id="9" name="Picture 8" descr="circle.png"/>
          <p:cNvPicPr>
            <a:picLocks noChangeAspect="1"/>
          </p:cNvPicPr>
          <p:nvPr/>
        </p:nvPicPr>
        <p:blipFill>
          <a:blip r:embed="rId4"/>
          <a:stretch>
            <a:fillRect/>
          </a:stretch>
        </p:blipFill>
        <p:spPr>
          <a:xfrm>
            <a:off x="8686800" y="6400800"/>
            <a:ext cx="914400" cy="914400"/>
          </a:xfrm>
          <a:prstGeom prst="rect">
            <a:avLst/>
          </a:prstGeom>
        </p:spPr>
      </p:pic>
      <p:pic>
        <p:nvPicPr>
          <p:cNvPr id="4" name="Picture 3" descr="graph.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638800" y="1600199"/>
            <a:ext cx="3078076" cy="2843237"/>
          </a:xfrm>
          <a:prstGeom prst="rect">
            <a:avLst/>
          </a:prstGeom>
        </p:spPr>
      </p:pic>
      <p:sp>
        <p:nvSpPr>
          <p:cNvPr id="10" name="Content Placeholder 2"/>
          <p:cNvSpPr txBox="1">
            <a:spLocks/>
          </p:cNvSpPr>
          <p:nvPr/>
        </p:nvSpPr>
        <p:spPr>
          <a:xfrm>
            <a:off x="457200" y="5105400"/>
            <a:ext cx="8107276" cy="117316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smtClean="0"/>
              <a:t>Check Sherpa/Romeo for publisher policy.</a:t>
            </a:r>
          </a:p>
          <a:p>
            <a:endParaRPr lang="en-US" sz="1200" dirty="0" smtClean="0"/>
          </a:p>
          <a:p>
            <a:endParaRPr lang="en-US" dirty="0" smtClean="0"/>
          </a:p>
          <a:p>
            <a:pPr algn="r"/>
            <a:endParaRPr lang="en-US" sz="1200" dirty="0" smtClean="0"/>
          </a:p>
        </p:txBody>
      </p:sp>
    </p:spTree>
    <p:extLst>
      <p:ext uri="{BB962C8B-B14F-4D97-AF65-F5344CB8AC3E}">
        <p14:creationId xmlns:p14="http://schemas.microsoft.com/office/powerpoint/2010/main" val="529066330"/>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err="1" smtClean="0"/>
              <a:t>DigitalCommons@Wayne</a:t>
            </a:r>
            <a:r>
              <a:rPr lang="en-US" dirty="0" smtClean="0"/>
              <a:t> State:             </a:t>
            </a:r>
            <a:r>
              <a:rPr lang="en-US" dirty="0" smtClean="0">
                <a:hlinkClick r:id="rId3"/>
              </a:rPr>
              <a:t>http://digitalcommons.wayne.edu</a:t>
            </a:r>
            <a:endParaRPr lang="en-US" dirty="0"/>
          </a:p>
          <a:p>
            <a:endParaRPr lang="en-US" dirty="0" smtClean="0"/>
          </a:p>
          <a:p>
            <a:r>
              <a:rPr lang="en-US" dirty="0" smtClean="0"/>
              <a:t>an </a:t>
            </a:r>
            <a:r>
              <a:rPr lang="en-US" dirty="0"/>
              <a:t>open access scholarly publishing service available to WSU faculty, staff, and students</a:t>
            </a:r>
            <a:r>
              <a:rPr lang="en-US" dirty="0" smtClean="0"/>
              <a:t>;</a:t>
            </a:r>
          </a:p>
          <a:p>
            <a:endParaRPr lang="en-US" dirty="0"/>
          </a:p>
          <a:p>
            <a:r>
              <a:rPr lang="en-US" dirty="0" smtClean="0"/>
              <a:t>a </a:t>
            </a:r>
            <a:r>
              <a:rPr lang="en-US" dirty="0"/>
              <a:t>permanent archive for WSU research and scholarly output, providing perpetual access to materials as broadly as </a:t>
            </a:r>
            <a:r>
              <a:rPr lang="en-US" dirty="0" smtClean="0"/>
              <a:t>possible.</a:t>
            </a:r>
          </a:p>
          <a:p>
            <a:endParaRPr lang="en-US" dirty="0" smtClean="0"/>
          </a:p>
          <a:p>
            <a:endParaRPr lang="en-US" dirty="0" smtClean="0"/>
          </a:p>
          <a:p>
            <a:pPr algn="r"/>
            <a:endParaRPr lang="en-US" sz="1200" dirty="0" smtClean="0"/>
          </a:p>
        </p:txBody>
      </p:sp>
      <p:sp>
        <p:nvSpPr>
          <p:cNvPr id="5" name="Title 1"/>
          <p:cNvSpPr txBox="1">
            <a:spLocks/>
          </p:cNvSpPr>
          <p:nvPr/>
        </p:nvSpPr>
        <p:spPr>
          <a:xfrm>
            <a:off x="457200" y="304800"/>
            <a:ext cx="8229600" cy="1143000"/>
          </a:xfrm>
          <a:prstGeom prst="rect">
            <a:avLst/>
          </a:prstGeom>
        </p:spPr>
        <p:txBody>
          <a:bodyPr vert="horz" lIns="91440" tIns="45720" rIns="91440" bIns="45720" rtlCol="0" anchor="ctr">
            <a:normAutofit/>
          </a:bodyPr>
          <a:lstStyle/>
          <a:p>
            <a:pPr marL="0" marR="0" lvl="0" indent="0"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mj-lt"/>
                <a:ea typeface="+mj-ea"/>
                <a:cs typeface="+mj-cs"/>
              </a:rPr>
              <a:t>Green OA at Wayne State</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mj-lt"/>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pic>
        <p:nvPicPr>
          <p:cNvPr id="7" name="Picture 6" descr="wsu.png"/>
          <p:cNvPicPr>
            <a:picLocks noChangeAspect="1"/>
          </p:cNvPicPr>
          <p:nvPr/>
        </p:nvPicPr>
        <p:blipFill>
          <a:blip r:embed="rId4"/>
          <a:stretch>
            <a:fillRect/>
          </a:stretch>
        </p:blipFill>
        <p:spPr>
          <a:xfrm>
            <a:off x="7543800" y="304800"/>
            <a:ext cx="1143000" cy="685800"/>
          </a:xfrm>
          <a:prstGeom prst="rect">
            <a:avLst/>
          </a:prstGeom>
        </p:spPr>
      </p:pic>
    </p:spTree>
    <p:extLst>
      <p:ext uri="{BB962C8B-B14F-4D97-AF65-F5344CB8AC3E}">
        <p14:creationId xmlns:p14="http://schemas.microsoft.com/office/powerpoint/2010/main" val="529066330"/>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err="1"/>
              <a:t>DigitalCommons</a:t>
            </a:r>
            <a:r>
              <a:rPr lang="en-US" dirty="0" smtClean="0"/>
              <a:t>…</a:t>
            </a:r>
          </a:p>
          <a:p>
            <a:endParaRPr lang="en-US" dirty="0"/>
          </a:p>
          <a:p>
            <a:pPr lvl="1"/>
            <a:r>
              <a:rPr lang="en-US" dirty="0"/>
              <a:t>Receives and archives one electronic copy</a:t>
            </a:r>
          </a:p>
          <a:p>
            <a:pPr lvl="1"/>
            <a:r>
              <a:rPr lang="en-US" dirty="0"/>
              <a:t>Preserves this copy permanently</a:t>
            </a:r>
          </a:p>
          <a:p>
            <a:pPr lvl="1"/>
            <a:r>
              <a:rPr lang="en-US" dirty="0"/>
              <a:t>Creates a short and stable URL with a </a:t>
            </a:r>
            <a:r>
              <a:rPr lang="en-US" dirty="0" err="1"/>
              <a:t>wayne.edu</a:t>
            </a:r>
            <a:r>
              <a:rPr lang="en-US" dirty="0"/>
              <a:t> address</a:t>
            </a:r>
            <a:endParaRPr lang="en-US" dirty="0" smtClean="0"/>
          </a:p>
          <a:p>
            <a:endParaRPr lang="en-US" dirty="0"/>
          </a:p>
        </p:txBody>
      </p:sp>
      <p:sp>
        <p:nvSpPr>
          <p:cNvPr id="5" name="Title 1"/>
          <p:cNvSpPr txBox="1">
            <a:spLocks/>
          </p:cNvSpPr>
          <p:nvPr/>
        </p:nvSpPr>
        <p:spPr>
          <a:xfrm>
            <a:off x="457200" y="304800"/>
            <a:ext cx="8229600" cy="1143000"/>
          </a:xfrm>
          <a:prstGeom prst="rect">
            <a:avLst/>
          </a:prstGeom>
        </p:spPr>
        <p:txBody>
          <a:bodyPr vert="horz" lIns="91440" tIns="45720" rIns="91440" bIns="45720" rtlCol="0" anchor="ctr">
            <a:normAutofit/>
          </a:bodyPr>
          <a:lstStyle/>
          <a:p>
            <a:pPr marL="0" marR="0" lvl="0" indent="0" defTabSz="457200" rtl="0" eaLnBrk="1" fontAlgn="auto" latinLnBrk="0" hangingPunct="1">
              <a:lnSpc>
                <a:spcPct val="100000"/>
              </a:lnSpc>
              <a:spcBef>
                <a:spcPct val="0"/>
              </a:spcBef>
              <a:spcAft>
                <a:spcPts val="0"/>
              </a:spcAft>
              <a:buClrTx/>
              <a:buSzTx/>
              <a:buFontTx/>
              <a:buNone/>
              <a:tabLst/>
              <a:defRPr/>
            </a:pPr>
            <a:r>
              <a:rPr lang="en-US" sz="4400" dirty="0" smtClean="0">
                <a:effectLst>
                  <a:outerShdw blurRad="50800" dist="38100" dir="2700000">
                    <a:srgbClr val="000000">
                      <a:alpha val="43000"/>
                    </a:srgbClr>
                  </a:outerShdw>
                </a:effectLst>
                <a:latin typeface="+mj-lt"/>
                <a:ea typeface="+mj-ea"/>
                <a:cs typeface="+mj-cs"/>
              </a:rPr>
              <a:t>Green OA at Wayne State</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mj-lt"/>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pic>
        <p:nvPicPr>
          <p:cNvPr id="7" name="Picture 6" descr="wsu.png"/>
          <p:cNvPicPr>
            <a:picLocks noChangeAspect="1"/>
          </p:cNvPicPr>
          <p:nvPr/>
        </p:nvPicPr>
        <p:blipFill>
          <a:blip r:embed="rId3"/>
          <a:stretch>
            <a:fillRect/>
          </a:stretch>
        </p:blipFill>
        <p:spPr>
          <a:xfrm>
            <a:off x="7543800" y="304800"/>
            <a:ext cx="1143000" cy="685800"/>
          </a:xfrm>
          <a:prstGeom prst="rect">
            <a:avLst/>
          </a:prstGeom>
        </p:spPr>
      </p:pic>
    </p:spTree>
    <p:extLst>
      <p:ext uri="{BB962C8B-B14F-4D97-AF65-F5344CB8AC3E}">
        <p14:creationId xmlns:p14="http://schemas.microsoft.com/office/powerpoint/2010/main" val="3819525569"/>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Track interest with monthly readership reports automatically sent to your e-mail for each article deposited in </a:t>
            </a:r>
            <a:r>
              <a:rPr lang="en-US" dirty="0" err="1" smtClean="0"/>
              <a:t>DigitalCommons</a:t>
            </a:r>
            <a:endParaRPr lang="en-US" dirty="0" smtClean="0"/>
          </a:p>
          <a:p>
            <a:endParaRPr lang="en-US" sz="1200" dirty="0" smtClean="0"/>
          </a:p>
          <a:p>
            <a:r>
              <a:rPr lang="en-US" dirty="0" smtClean="0"/>
              <a:t>Metrics:</a:t>
            </a:r>
          </a:p>
          <a:p>
            <a:endParaRPr lang="en-US" sz="1200" dirty="0" smtClean="0"/>
          </a:p>
          <a:p>
            <a:pPr lvl="1"/>
            <a:r>
              <a:rPr lang="en-US" dirty="0" smtClean="0"/>
              <a:t>124,836 Full-text downloads since inception</a:t>
            </a:r>
          </a:p>
          <a:p>
            <a:pPr lvl="1"/>
            <a:r>
              <a:rPr lang="en-US" dirty="0" smtClean="0"/>
              <a:t>Over half of those in the </a:t>
            </a:r>
            <a:r>
              <a:rPr lang="en-US" i="1" dirty="0" smtClean="0"/>
              <a:t>past year</a:t>
            </a:r>
            <a:r>
              <a:rPr lang="en-US" dirty="0" smtClean="0"/>
              <a:t> (73K)</a:t>
            </a:r>
          </a:p>
          <a:p>
            <a:endParaRPr lang="en-US" dirty="0" smtClean="0"/>
          </a:p>
        </p:txBody>
      </p:sp>
      <p:sp>
        <p:nvSpPr>
          <p:cNvPr id="5" name="Title 1"/>
          <p:cNvSpPr txBox="1">
            <a:spLocks/>
          </p:cNvSpPr>
          <p:nvPr/>
        </p:nvSpPr>
        <p:spPr>
          <a:xfrm>
            <a:off x="457200" y="304800"/>
            <a:ext cx="8229600" cy="1143000"/>
          </a:xfrm>
          <a:prstGeom prst="rect">
            <a:avLst/>
          </a:prstGeom>
        </p:spPr>
        <p:txBody>
          <a:bodyPr vert="horz" lIns="91440" tIns="45720" rIns="91440" bIns="45720" rtlCol="0" anchor="ctr">
            <a:normAutofit/>
          </a:bodyPr>
          <a:lstStyle/>
          <a:p>
            <a:pPr marL="0" marR="0" lvl="0" indent="0" defTabSz="457200" rtl="0" eaLnBrk="1" fontAlgn="auto" latinLnBrk="0" hangingPunct="1">
              <a:lnSpc>
                <a:spcPct val="100000"/>
              </a:lnSpc>
              <a:spcBef>
                <a:spcPct val="0"/>
              </a:spcBef>
              <a:spcAft>
                <a:spcPts val="0"/>
              </a:spcAft>
              <a:buClrTx/>
              <a:buSzTx/>
              <a:buFontTx/>
              <a:buNone/>
              <a:tabLst/>
              <a:defRPr/>
            </a:pPr>
            <a:r>
              <a:rPr lang="en-US" sz="4400" dirty="0" smtClean="0">
                <a:effectLst>
                  <a:outerShdw blurRad="50800" dist="38100" dir="2700000">
                    <a:srgbClr val="000000">
                      <a:alpha val="43000"/>
                    </a:srgbClr>
                  </a:outerShdw>
                </a:effectLst>
                <a:latin typeface="+mj-lt"/>
                <a:ea typeface="+mj-ea"/>
                <a:cs typeface="+mj-cs"/>
              </a:rPr>
              <a:t>Green OA at Wayne State</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mj-lt"/>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pic>
        <p:nvPicPr>
          <p:cNvPr id="7" name="Picture 6" descr="wsu.png"/>
          <p:cNvPicPr>
            <a:picLocks noChangeAspect="1"/>
          </p:cNvPicPr>
          <p:nvPr/>
        </p:nvPicPr>
        <p:blipFill>
          <a:blip r:embed="rId3"/>
          <a:stretch>
            <a:fillRect/>
          </a:stretch>
        </p:blipFill>
        <p:spPr>
          <a:xfrm>
            <a:off x="7543800" y="304800"/>
            <a:ext cx="1143000" cy="685800"/>
          </a:xfrm>
          <a:prstGeom prst="rect">
            <a:avLst/>
          </a:prstGeom>
        </p:spPr>
      </p:pic>
    </p:spTree>
    <p:extLst>
      <p:ext uri="{BB962C8B-B14F-4D97-AF65-F5344CB8AC3E}">
        <p14:creationId xmlns:p14="http://schemas.microsoft.com/office/powerpoint/2010/main" val="2006222635"/>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Accessible immediately, worldwide</a:t>
            </a:r>
          </a:p>
          <a:p>
            <a:endParaRPr lang="en-US" sz="1200" dirty="0"/>
          </a:p>
          <a:p>
            <a:r>
              <a:rPr lang="en-US" dirty="0"/>
              <a:t>Identified with author’s name, date of </a:t>
            </a:r>
            <a:r>
              <a:rPr lang="en-US" dirty="0" smtClean="0"/>
              <a:t>submission, original citation</a:t>
            </a:r>
          </a:p>
          <a:p>
            <a:endParaRPr lang="en-US" sz="1200" dirty="0"/>
          </a:p>
          <a:p>
            <a:r>
              <a:rPr lang="en-US" dirty="0"/>
              <a:t>Collected together in one </a:t>
            </a:r>
            <a:r>
              <a:rPr lang="en-US" dirty="0" smtClean="0"/>
              <a:t>place</a:t>
            </a:r>
          </a:p>
          <a:p>
            <a:endParaRPr lang="en-US" sz="1200" dirty="0"/>
          </a:p>
          <a:p>
            <a:r>
              <a:rPr lang="en-US" dirty="0"/>
              <a:t>Allows wider distribution of scholarly work (outside typical author’s network)</a:t>
            </a:r>
          </a:p>
        </p:txBody>
      </p:sp>
      <p:sp>
        <p:nvSpPr>
          <p:cNvPr id="5" name="Title 1"/>
          <p:cNvSpPr txBox="1">
            <a:spLocks/>
          </p:cNvSpPr>
          <p:nvPr/>
        </p:nvSpPr>
        <p:spPr>
          <a:xfrm>
            <a:off x="457200" y="304800"/>
            <a:ext cx="8229600" cy="1143000"/>
          </a:xfrm>
          <a:prstGeom prst="rect">
            <a:avLst/>
          </a:prstGeom>
        </p:spPr>
        <p:txBody>
          <a:bodyPr vert="horz" lIns="91440" tIns="45720" rIns="91440" bIns="45720" rtlCol="0" anchor="ctr">
            <a:normAutofit/>
          </a:bodyPr>
          <a:lstStyle/>
          <a:p>
            <a:pPr marL="0" marR="0" lvl="0" indent="0" defTabSz="457200" rtl="0" eaLnBrk="1" fontAlgn="auto" latinLnBrk="0" hangingPunct="1">
              <a:lnSpc>
                <a:spcPct val="100000"/>
              </a:lnSpc>
              <a:spcBef>
                <a:spcPct val="0"/>
              </a:spcBef>
              <a:spcAft>
                <a:spcPts val="0"/>
              </a:spcAft>
              <a:buClrTx/>
              <a:buSzTx/>
              <a:buFontTx/>
              <a:buNone/>
              <a:tabLst/>
              <a:defRPr/>
            </a:pPr>
            <a:r>
              <a:rPr lang="en-US" sz="4400" dirty="0" smtClean="0">
                <a:effectLst>
                  <a:outerShdw blurRad="50800" dist="38100" dir="2700000">
                    <a:srgbClr val="000000">
                      <a:alpha val="43000"/>
                    </a:srgbClr>
                  </a:outerShdw>
                </a:effectLst>
                <a:latin typeface="+mj-lt"/>
                <a:ea typeface="+mj-ea"/>
                <a:cs typeface="+mj-cs"/>
              </a:rPr>
              <a:t>Green OA at Wayne State</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mj-lt"/>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pic>
        <p:nvPicPr>
          <p:cNvPr id="7" name="Picture 6" descr="wsu.png"/>
          <p:cNvPicPr>
            <a:picLocks noChangeAspect="1"/>
          </p:cNvPicPr>
          <p:nvPr/>
        </p:nvPicPr>
        <p:blipFill>
          <a:blip r:embed="rId3"/>
          <a:stretch>
            <a:fillRect/>
          </a:stretch>
        </p:blipFill>
        <p:spPr>
          <a:xfrm>
            <a:off x="7543800" y="304800"/>
            <a:ext cx="1143000" cy="685800"/>
          </a:xfrm>
          <a:prstGeom prst="rect">
            <a:avLst/>
          </a:prstGeom>
        </p:spPr>
      </p:pic>
    </p:spTree>
    <p:extLst>
      <p:ext uri="{BB962C8B-B14F-4D97-AF65-F5344CB8AC3E}">
        <p14:creationId xmlns:p14="http://schemas.microsoft.com/office/powerpoint/2010/main" val="2255747649"/>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a:t>67% of traffic comes from Google and Google Scholar</a:t>
            </a:r>
          </a:p>
          <a:p>
            <a:endParaRPr lang="en-US" sz="1200" dirty="0"/>
          </a:p>
          <a:p>
            <a:r>
              <a:rPr lang="en-US" dirty="0"/>
              <a:t>Full-text indexed by search engines</a:t>
            </a:r>
          </a:p>
          <a:p>
            <a:endParaRPr lang="en-US" sz="1200" dirty="0"/>
          </a:p>
          <a:p>
            <a:r>
              <a:rPr lang="en-US" dirty="0" err="1"/>
              <a:t>BePress</a:t>
            </a:r>
            <a:r>
              <a:rPr lang="en-US" dirty="0"/>
              <a:t> actively works with Search Engine companies to revise and improve discoverability</a:t>
            </a:r>
          </a:p>
          <a:p>
            <a:pPr lvl="1"/>
            <a:r>
              <a:rPr lang="en-US" dirty="0" smtClean="0"/>
              <a:t>Library Digital Publishing takes </a:t>
            </a:r>
            <a:r>
              <a:rPr lang="en-US" dirty="0"/>
              <a:t>care of the rest</a:t>
            </a:r>
          </a:p>
          <a:p>
            <a:endParaRPr lang="en-US" sz="1200" dirty="0"/>
          </a:p>
          <a:p>
            <a:r>
              <a:rPr lang="en-US" dirty="0"/>
              <a:t>Harvested by worldwide library catalogs</a:t>
            </a:r>
            <a:endParaRPr lang="en-US" dirty="0"/>
          </a:p>
        </p:txBody>
      </p:sp>
      <p:sp>
        <p:nvSpPr>
          <p:cNvPr id="5" name="Title 1"/>
          <p:cNvSpPr txBox="1">
            <a:spLocks/>
          </p:cNvSpPr>
          <p:nvPr/>
        </p:nvSpPr>
        <p:spPr>
          <a:xfrm>
            <a:off x="457200" y="304800"/>
            <a:ext cx="8229600" cy="1143000"/>
          </a:xfrm>
          <a:prstGeom prst="rect">
            <a:avLst/>
          </a:prstGeom>
        </p:spPr>
        <p:txBody>
          <a:bodyPr vert="horz" lIns="91440" tIns="45720" rIns="91440" bIns="45720" rtlCol="0" anchor="ctr">
            <a:normAutofit/>
          </a:bodyPr>
          <a:lstStyle/>
          <a:p>
            <a:pPr marL="0" marR="0" lvl="0" indent="0" defTabSz="457200" rtl="0" eaLnBrk="1" fontAlgn="auto" latinLnBrk="0" hangingPunct="1">
              <a:lnSpc>
                <a:spcPct val="100000"/>
              </a:lnSpc>
              <a:spcBef>
                <a:spcPct val="0"/>
              </a:spcBef>
              <a:spcAft>
                <a:spcPts val="0"/>
              </a:spcAft>
              <a:buClrTx/>
              <a:buSzTx/>
              <a:buFontTx/>
              <a:buNone/>
              <a:tabLst/>
              <a:defRPr/>
            </a:pPr>
            <a:r>
              <a:rPr lang="en-US" sz="4400" dirty="0" smtClean="0">
                <a:effectLst>
                  <a:outerShdw blurRad="50800" dist="38100" dir="2700000">
                    <a:srgbClr val="000000">
                      <a:alpha val="43000"/>
                    </a:srgbClr>
                  </a:outerShdw>
                </a:effectLst>
                <a:latin typeface="+mj-lt"/>
                <a:ea typeface="+mj-ea"/>
                <a:cs typeface="+mj-cs"/>
              </a:rPr>
              <a:t>Green OA at Wayne State</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mj-lt"/>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pic>
        <p:nvPicPr>
          <p:cNvPr id="7" name="Picture 6" descr="wsu.png"/>
          <p:cNvPicPr>
            <a:picLocks noChangeAspect="1"/>
          </p:cNvPicPr>
          <p:nvPr/>
        </p:nvPicPr>
        <p:blipFill>
          <a:blip r:embed="rId3"/>
          <a:stretch>
            <a:fillRect/>
          </a:stretch>
        </p:blipFill>
        <p:spPr>
          <a:xfrm>
            <a:off x="7543800" y="304800"/>
            <a:ext cx="1143000" cy="685800"/>
          </a:xfrm>
          <a:prstGeom prst="rect">
            <a:avLst/>
          </a:prstGeom>
        </p:spPr>
      </p:pic>
    </p:spTree>
    <p:extLst>
      <p:ext uri="{BB962C8B-B14F-4D97-AF65-F5344CB8AC3E}">
        <p14:creationId xmlns:p14="http://schemas.microsoft.com/office/powerpoint/2010/main" val="229803763"/>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457200" y="304800"/>
            <a:ext cx="8229600" cy="1143000"/>
          </a:xfrm>
          <a:prstGeom prst="rect">
            <a:avLst/>
          </a:prstGeom>
        </p:spPr>
        <p:txBody>
          <a:bodyPr vert="horz" lIns="91440" tIns="45720" rIns="91440" bIns="45720" rtlCol="0" anchor="ctr">
            <a:normAutofit/>
          </a:bodyPr>
          <a:lstStyle/>
          <a:p>
            <a:pPr marL="0" marR="0" lvl="0" indent="0" defTabSz="457200" rtl="0" eaLnBrk="1" fontAlgn="auto" latinLnBrk="0" hangingPunct="1">
              <a:lnSpc>
                <a:spcPct val="100000"/>
              </a:lnSpc>
              <a:spcBef>
                <a:spcPct val="0"/>
              </a:spcBef>
              <a:spcAft>
                <a:spcPts val="0"/>
              </a:spcAft>
              <a:buClrTx/>
              <a:buSzTx/>
              <a:buFontTx/>
              <a:buNone/>
              <a:tabLst/>
              <a:defRPr/>
            </a:pPr>
            <a:r>
              <a:rPr lang="en-US" sz="4400" dirty="0" smtClean="0">
                <a:effectLst>
                  <a:outerShdw blurRad="50800" dist="38100" dir="2700000">
                    <a:srgbClr val="000000">
                      <a:alpha val="43000"/>
                    </a:srgbClr>
                  </a:outerShdw>
                </a:effectLst>
                <a:latin typeface="+mj-lt"/>
                <a:ea typeface="+mj-ea"/>
                <a:cs typeface="+mj-cs"/>
              </a:rPr>
              <a:t>Green OA at Wayne State</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mj-lt"/>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pic>
        <p:nvPicPr>
          <p:cNvPr id="7" name="Picture 6" descr="wsu.png"/>
          <p:cNvPicPr>
            <a:picLocks noChangeAspect="1"/>
          </p:cNvPicPr>
          <p:nvPr/>
        </p:nvPicPr>
        <p:blipFill>
          <a:blip r:embed="rId3"/>
          <a:stretch>
            <a:fillRect/>
          </a:stretch>
        </p:blipFill>
        <p:spPr>
          <a:xfrm>
            <a:off x="7543800" y="304800"/>
            <a:ext cx="1143000" cy="685800"/>
          </a:xfrm>
          <a:prstGeom prst="rect">
            <a:avLst/>
          </a:prstGeom>
        </p:spPr>
      </p:pic>
      <p:pic>
        <p:nvPicPr>
          <p:cNvPr id="4" name="Picture 3"/>
          <p:cNvPicPr>
            <a:picLocks noChangeAspect="1"/>
          </p:cNvPicPr>
          <p:nvPr/>
        </p:nvPicPr>
        <p:blipFill>
          <a:blip r:embed="rId4"/>
          <a:stretch>
            <a:fillRect/>
          </a:stretch>
        </p:blipFill>
        <p:spPr>
          <a:xfrm>
            <a:off x="457200" y="1447799"/>
            <a:ext cx="7467600" cy="5048999"/>
          </a:xfrm>
          <a:prstGeom prst="rect">
            <a:avLst/>
          </a:prstGeom>
        </p:spPr>
      </p:pic>
    </p:spTree>
    <p:extLst>
      <p:ext uri="{BB962C8B-B14F-4D97-AF65-F5344CB8AC3E}">
        <p14:creationId xmlns:p14="http://schemas.microsoft.com/office/powerpoint/2010/main" val="1596736305"/>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Who controls copyright in </a:t>
            </a:r>
            <a:r>
              <a:rPr lang="en-US" dirty="0" err="1"/>
              <a:t>DigitalCommons</a:t>
            </a:r>
            <a:r>
              <a:rPr lang="en-US" dirty="0"/>
              <a:t>? </a:t>
            </a:r>
          </a:p>
          <a:p>
            <a:endParaRPr lang="en-US" dirty="0"/>
          </a:p>
          <a:p>
            <a:pPr lvl="1"/>
            <a:r>
              <a:rPr lang="en-US" dirty="0"/>
              <a:t>The author/creator or the party to whom copyright has been sold or licensed by the author.</a:t>
            </a:r>
          </a:p>
          <a:p>
            <a:pPr lvl="1"/>
            <a:r>
              <a:rPr lang="en-US" dirty="0"/>
              <a:t>Not the library; not the university; not </a:t>
            </a:r>
            <a:r>
              <a:rPr lang="en-US" dirty="0" err="1"/>
              <a:t>BePress</a:t>
            </a:r>
            <a:endParaRPr lang="en-US" dirty="0"/>
          </a:p>
        </p:txBody>
      </p:sp>
      <p:sp>
        <p:nvSpPr>
          <p:cNvPr id="5" name="Title 1"/>
          <p:cNvSpPr txBox="1">
            <a:spLocks/>
          </p:cNvSpPr>
          <p:nvPr/>
        </p:nvSpPr>
        <p:spPr>
          <a:xfrm>
            <a:off x="457200" y="304800"/>
            <a:ext cx="8229600" cy="1143000"/>
          </a:xfrm>
          <a:prstGeom prst="rect">
            <a:avLst/>
          </a:prstGeom>
        </p:spPr>
        <p:txBody>
          <a:bodyPr vert="horz" lIns="91440" tIns="45720" rIns="91440" bIns="45720" rtlCol="0" anchor="ctr">
            <a:normAutofit/>
          </a:bodyPr>
          <a:lstStyle/>
          <a:p>
            <a:pPr marL="0" marR="0" lvl="0" indent="0" defTabSz="457200" rtl="0" eaLnBrk="1" fontAlgn="auto" latinLnBrk="0" hangingPunct="1">
              <a:lnSpc>
                <a:spcPct val="100000"/>
              </a:lnSpc>
              <a:spcBef>
                <a:spcPct val="0"/>
              </a:spcBef>
              <a:spcAft>
                <a:spcPts val="0"/>
              </a:spcAft>
              <a:buClrTx/>
              <a:buSzTx/>
              <a:buFontTx/>
              <a:buNone/>
              <a:tabLst/>
              <a:defRPr/>
            </a:pPr>
            <a:r>
              <a:rPr lang="en-US" sz="4400" dirty="0" smtClean="0">
                <a:effectLst>
                  <a:outerShdw blurRad="50800" dist="38100" dir="2700000">
                    <a:srgbClr val="000000">
                      <a:alpha val="43000"/>
                    </a:srgbClr>
                  </a:outerShdw>
                </a:effectLst>
                <a:latin typeface="+mj-lt"/>
                <a:ea typeface="+mj-ea"/>
                <a:cs typeface="+mj-cs"/>
              </a:rPr>
              <a:t>Green OA at Wayne State</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mj-lt"/>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pic>
        <p:nvPicPr>
          <p:cNvPr id="7" name="Picture 6" descr="wsu.png"/>
          <p:cNvPicPr>
            <a:picLocks noChangeAspect="1"/>
          </p:cNvPicPr>
          <p:nvPr/>
        </p:nvPicPr>
        <p:blipFill>
          <a:blip r:embed="rId3"/>
          <a:stretch>
            <a:fillRect/>
          </a:stretch>
        </p:blipFill>
        <p:spPr>
          <a:xfrm>
            <a:off x="7543800" y="304800"/>
            <a:ext cx="1143000" cy="685800"/>
          </a:xfrm>
          <a:prstGeom prst="rect">
            <a:avLst/>
          </a:prstGeom>
        </p:spPr>
      </p:pic>
    </p:spTree>
    <p:extLst>
      <p:ext uri="{BB962C8B-B14F-4D97-AF65-F5344CB8AC3E}">
        <p14:creationId xmlns:p14="http://schemas.microsoft.com/office/powerpoint/2010/main" val="798080482"/>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endParaRPr lang="en-US" dirty="0" smtClean="0"/>
          </a:p>
          <a:p>
            <a:pPr marL="0" indent="0">
              <a:buNone/>
            </a:pPr>
            <a:endParaRPr lang="en-US" dirty="0"/>
          </a:p>
          <a:p>
            <a:pPr marL="0" indent="0">
              <a:buNone/>
            </a:pPr>
            <a:endParaRPr lang="en-US" dirty="0" smtClean="0"/>
          </a:p>
          <a:p>
            <a:pPr marL="0" indent="0">
              <a:buNone/>
            </a:pPr>
            <a:r>
              <a:rPr lang="en-US" dirty="0" smtClean="0"/>
              <a:t>   </a:t>
            </a:r>
            <a:r>
              <a:rPr lang="en-US" dirty="0" smtClean="0">
                <a:hlinkClick r:id="rId3"/>
              </a:rPr>
              <a:t>http://www.sherpa.ac.uk/romeo</a:t>
            </a:r>
            <a:endParaRPr lang="en-US" dirty="0" smtClean="0"/>
          </a:p>
          <a:p>
            <a:pPr marL="0" indent="0">
              <a:buNone/>
            </a:pPr>
            <a:endParaRPr lang="en-US" dirty="0" smtClean="0"/>
          </a:p>
        </p:txBody>
      </p:sp>
      <p:sp>
        <p:nvSpPr>
          <p:cNvPr id="5" name="Title 1"/>
          <p:cNvSpPr txBox="1">
            <a:spLocks/>
          </p:cNvSpPr>
          <p:nvPr/>
        </p:nvSpPr>
        <p:spPr>
          <a:xfrm>
            <a:off x="457200" y="304800"/>
            <a:ext cx="8229600" cy="990600"/>
          </a:xfrm>
          <a:prstGeom prst="rect">
            <a:avLst/>
          </a:prstGeom>
        </p:spPr>
        <p:txBody>
          <a:bodyPr vert="horz" lIns="91440" tIns="45720" rIns="91440" bIns="45720" rtlCol="0" anchor="ctr">
            <a:normAutofit fontScale="77500" lnSpcReduction="20000"/>
          </a:bodyPr>
          <a:lstStyle/>
          <a:p>
            <a:pPr marL="0" marR="0" lvl="0" indent="0"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mj-lt"/>
                <a:ea typeface="+mj-ea"/>
                <a:cs typeface="+mj-cs"/>
              </a:rPr>
              <a:t>Finding Journals with </a:t>
            </a:r>
          </a:p>
          <a:p>
            <a:pPr marL="0" marR="0" lvl="0" indent="0"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mj-lt"/>
                <a:ea typeface="+mj-ea"/>
                <a:cs typeface="+mj-cs"/>
              </a:rPr>
              <a:t>Author-Friendly</a:t>
            </a:r>
            <a:r>
              <a:rPr kumimoji="0" lang="en-US" sz="4400" b="0" i="0" u="none" strike="noStrike" kern="1200" cap="none" spc="0" normalizeH="0" noProof="0" dirty="0" smtClean="0">
                <a:ln>
                  <a:noFill/>
                </a:ln>
                <a:solidFill>
                  <a:schemeClr val="tx1"/>
                </a:solidFill>
                <a:effectLst>
                  <a:outerShdw blurRad="50800" dist="38100" dir="2700000">
                    <a:srgbClr val="000000">
                      <a:alpha val="43000"/>
                    </a:srgbClr>
                  </a:outerShdw>
                </a:effectLst>
                <a:uLnTx/>
                <a:uFillTx/>
                <a:latin typeface="+mj-lt"/>
                <a:ea typeface="+mj-ea"/>
                <a:cs typeface="+mj-cs"/>
              </a:rPr>
              <a:t> Policies</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mj-lt"/>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pic>
        <p:nvPicPr>
          <p:cNvPr id="7" name="Picture 2"/>
          <p:cNvPicPr>
            <a:picLocks noChangeAspect="1" noChangeArrowheads="1"/>
          </p:cNvPicPr>
          <p:nvPr/>
        </p:nvPicPr>
        <p:blipFill>
          <a:blip r:embed="rId4"/>
          <a:srcRect/>
          <a:stretch>
            <a:fillRect/>
          </a:stretch>
        </p:blipFill>
        <p:spPr bwMode="auto">
          <a:xfrm>
            <a:off x="838200" y="1904351"/>
            <a:ext cx="2133600" cy="504000"/>
          </a:xfrm>
          <a:prstGeom prst="rect">
            <a:avLst/>
          </a:prstGeom>
          <a:noFill/>
          <a:ln w="9525">
            <a:noFill/>
            <a:miter lim="800000"/>
            <a:headEnd/>
            <a:tailEnd/>
          </a:ln>
          <a:effectLst/>
        </p:spPr>
      </p:pic>
      <p:pic>
        <p:nvPicPr>
          <p:cNvPr id="8" name="Picture 3"/>
          <p:cNvPicPr>
            <a:picLocks noChangeAspect="1" noChangeArrowheads="1"/>
          </p:cNvPicPr>
          <p:nvPr/>
        </p:nvPicPr>
        <p:blipFill>
          <a:blip r:embed="rId5"/>
          <a:srcRect/>
          <a:stretch>
            <a:fillRect/>
          </a:stretch>
        </p:blipFill>
        <p:spPr bwMode="auto">
          <a:xfrm>
            <a:off x="838200" y="2447276"/>
            <a:ext cx="2124075" cy="447675"/>
          </a:xfrm>
          <a:prstGeom prst="rect">
            <a:avLst/>
          </a:prstGeom>
          <a:noFill/>
          <a:ln w="9525">
            <a:noFill/>
            <a:miter lim="800000"/>
            <a:headEnd/>
            <a:tailEnd/>
          </a:ln>
          <a:effectLst/>
        </p:spPr>
      </p:pic>
      <p:pic>
        <p:nvPicPr>
          <p:cNvPr id="9" name="Picture 8" descr="wsu.png"/>
          <p:cNvPicPr>
            <a:picLocks noChangeAspect="1"/>
          </p:cNvPicPr>
          <p:nvPr/>
        </p:nvPicPr>
        <p:blipFill>
          <a:blip r:embed="rId6"/>
          <a:stretch>
            <a:fillRect/>
          </a:stretch>
        </p:blipFill>
        <p:spPr>
          <a:xfrm>
            <a:off x="7543800" y="304800"/>
            <a:ext cx="1143000" cy="685800"/>
          </a:xfrm>
          <a:prstGeom prst="rect">
            <a:avLst/>
          </a:prstGeom>
        </p:spPr>
      </p:pic>
    </p:spTree>
    <p:extLst>
      <p:ext uri="{BB962C8B-B14F-4D97-AF65-F5344CB8AC3E}">
        <p14:creationId xmlns:p14="http://schemas.microsoft.com/office/powerpoint/2010/main" val="1233989695"/>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Two models:</a:t>
            </a:r>
          </a:p>
          <a:p>
            <a:pPr marL="0" indent="0">
              <a:buNone/>
            </a:pPr>
            <a:endParaRPr lang="en-US" sz="1500" dirty="0" smtClean="0"/>
          </a:p>
          <a:p>
            <a:pPr lvl="1"/>
            <a:r>
              <a:rPr lang="en-US" dirty="0" smtClean="0"/>
              <a:t>Gold OA: Open Access Journals</a:t>
            </a:r>
          </a:p>
          <a:p>
            <a:pPr marL="457200" lvl="1" indent="0">
              <a:buNone/>
            </a:pPr>
            <a:r>
              <a:rPr lang="en-US" i="1" dirty="0" smtClean="0"/>
              <a:t>	Peer Reviewed, some charge author fees</a:t>
            </a:r>
            <a:endParaRPr lang="en-US" dirty="0"/>
          </a:p>
          <a:p>
            <a:pPr marL="457200" lvl="1" indent="0">
              <a:buNone/>
            </a:pPr>
            <a:endParaRPr lang="en-US" sz="1200" dirty="0"/>
          </a:p>
          <a:p>
            <a:pPr lvl="1"/>
            <a:r>
              <a:rPr lang="en-US" dirty="0" smtClean="0"/>
              <a:t>Green </a:t>
            </a:r>
            <a:r>
              <a:rPr lang="en-US" dirty="0"/>
              <a:t>OA: Open Access </a:t>
            </a:r>
            <a:r>
              <a:rPr lang="en-US" dirty="0" smtClean="0"/>
              <a:t>Repositories</a:t>
            </a:r>
            <a:endParaRPr lang="en-US" dirty="0"/>
          </a:p>
          <a:p>
            <a:pPr marL="800100" lvl="2" indent="0">
              <a:buNone/>
            </a:pPr>
            <a:r>
              <a:rPr lang="en-US" i="1" dirty="0" smtClean="0"/>
              <a:t>Hosts content created/vetted elsewhere (preprint, </a:t>
            </a:r>
            <a:r>
              <a:rPr lang="en-US" i="1" dirty="0" err="1" smtClean="0"/>
              <a:t>postprint</a:t>
            </a:r>
            <a:r>
              <a:rPr lang="en-US" i="1" dirty="0" smtClean="0"/>
              <a:t>), generally charges no fees.</a:t>
            </a:r>
            <a:endParaRPr lang="en-US" i="1" dirty="0"/>
          </a:p>
          <a:p>
            <a:pPr marL="0" indent="0">
              <a:buNone/>
            </a:pPr>
            <a:endParaRPr lang="en-US" dirty="0" smtClean="0"/>
          </a:p>
          <a:p>
            <a:pPr marL="0" indent="0" algn="r">
              <a:buNone/>
            </a:pPr>
            <a:endParaRPr lang="en-US" sz="1200" dirty="0" smtClean="0"/>
          </a:p>
        </p:txBody>
      </p:sp>
      <p:sp>
        <p:nvSpPr>
          <p:cNvPr id="5" name="Title 1"/>
          <p:cNvSpPr txBox="1">
            <a:spLocks/>
          </p:cNvSpPr>
          <p:nvPr/>
        </p:nvSpPr>
        <p:spPr>
          <a:xfrm>
            <a:off x="457200" y="304800"/>
            <a:ext cx="8229600" cy="1143000"/>
          </a:xfrm>
          <a:prstGeom prst="rect">
            <a:avLst/>
          </a:prstGeom>
        </p:spPr>
        <p:txBody>
          <a:bodyPr vert="horz" lIns="91440" tIns="45720" rIns="91440" bIns="45720" rtlCol="0" anchor="ctr">
            <a:normAutofit/>
          </a:bodyPr>
          <a:lstStyle/>
          <a:p>
            <a:pPr marL="0" marR="0" lvl="0" indent="0"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mj-lt"/>
                <a:ea typeface="+mj-ea"/>
                <a:cs typeface="+mj-cs"/>
              </a:rPr>
              <a:t>What is OA?</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mj-lt"/>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pic>
        <p:nvPicPr>
          <p:cNvPr id="7" name="Picture 6" descr="wsu.png"/>
          <p:cNvPicPr>
            <a:picLocks noChangeAspect="1"/>
          </p:cNvPicPr>
          <p:nvPr/>
        </p:nvPicPr>
        <p:blipFill>
          <a:blip r:embed="rId3"/>
          <a:stretch>
            <a:fillRect/>
          </a:stretch>
        </p:blipFill>
        <p:spPr>
          <a:xfrm>
            <a:off x="7543800" y="304800"/>
            <a:ext cx="1143000" cy="685800"/>
          </a:xfrm>
          <a:prstGeom prst="rect">
            <a:avLst/>
          </a:prstGeom>
        </p:spPr>
      </p:pic>
    </p:spTree>
    <p:extLst>
      <p:ext uri="{BB962C8B-B14F-4D97-AF65-F5344CB8AC3E}">
        <p14:creationId xmlns:p14="http://schemas.microsoft.com/office/powerpoint/2010/main" val="1883140079"/>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n-US" dirty="0">
                <a:cs typeface="ITC Officina Sans Book"/>
              </a:rPr>
              <a:t>Find an existing </a:t>
            </a:r>
            <a:r>
              <a:rPr lang="en-US" dirty="0" smtClean="0">
                <a:cs typeface="ITC Officina Sans Book"/>
              </a:rPr>
              <a:t>series (</a:t>
            </a:r>
            <a:r>
              <a:rPr lang="en-US" i="1" dirty="0" smtClean="0">
                <a:cs typeface="ITC Officina Sans Book"/>
              </a:rPr>
              <a:t>Nursing Faculty Research Publications</a:t>
            </a:r>
            <a:r>
              <a:rPr lang="en-US" dirty="0" smtClean="0">
                <a:cs typeface="ITC Officina Sans Book"/>
              </a:rPr>
              <a:t>, for example) </a:t>
            </a:r>
            <a:endParaRPr lang="en-US" dirty="0">
              <a:cs typeface="ITC Officina Sans Book"/>
            </a:endParaRPr>
          </a:p>
          <a:p>
            <a:pPr marL="514350" indent="-514350">
              <a:buFont typeface="+mj-lt"/>
              <a:buAutoNum type="arabicPeriod"/>
            </a:pPr>
            <a:r>
              <a:rPr lang="en-US" dirty="0">
                <a:cs typeface="ITC Officina Sans Book"/>
              </a:rPr>
              <a:t>Login, or register</a:t>
            </a:r>
          </a:p>
          <a:p>
            <a:pPr marL="514350" indent="-514350">
              <a:buFont typeface="+mj-lt"/>
              <a:buAutoNum type="arabicPeriod"/>
            </a:pPr>
            <a:r>
              <a:rPr lang="en-US" dirty="0">
                <a:cs typeface="ITC Officina Sans Book"/>
              </a:rPr>
              <a:t>Begin to upload your own Word/PDF files</a:t>
            </a:r>
          </a:p>
          <a:p>
            <a:pPr marL="971550" lvl="1" indent="-514350"/>
            <a:r>
              <a:rPr lang="en-US" dirty="0">
                <a:cs typeface="ITC Officina Sans Book"/>
              </a:rPr>
              <a:t>Abstract</a:t>
            </a:r>
          </a:p>
          <a:p>
            <a:pPr marL="971550" lvl="1" indent="-514350"/>
            <a:r>
              <a:rPr lang="en-US" dirty="0">
                <a:cs typeface="ITC Officina Sans Book"/>
              </a:rPr>
              <a:t>Keywords</a:t>
            </a:r>
          </a:p>
          <a:p>
            <a:pPr marL="971550" lvl="1" indent="-514350"/>
            <a:r>
              <a:rPr lang="en-US" dirty="0">
                <a:cs typeface="ITC Officina Sans Book"/>
              </a:rPr>
              <a:t>Citation Information (if already published)</a:t>
            </a:r>
          </a:p>
          <a:p>
            <a:pPr marL="971550" lvl="1" indent="-514350"/>
            <a:r>
              <a:rPr lang="en-US" dirty="0">
                <a:cs typeface="ITC Officina Sans Book"/>
              </a:rPr>
              <a:t>PDF/.doc copy of article/chapter</a:t>
            </a:r>
          </a:p>
          <a:p>
            <a:pPr marL="971550" lvl="1" indent="-514350"/>
            <a:r>
              <a:rPr lang="en-US" dirty="0">
                <a:cs typeface="ITC Officina Sans Book"/>
              </a:rPr>
              <a:t>Additional files, if desired (datasets, images)</a:t>
            </a:r>
          </a:p>
        </p:txBody>
      </p:sp>
      <p:sp>
        <p:nvSpPr>
          <p:cNvPr id="5" name="Title 1"/>
          <p:cNvSpPr txBox="1">
            <a:spLocks/>
          </p:cNvSpPr>
          <p:nvPr/>
        </p:nvSpPr>
        <p:spPr>
          <a:xfrm>
            <a:off x="457200" y="304800"/>
            <a:ext cx="8229600" cy="1143000"/>
          </a:xfrm>
          <a:prstGeom prst="rect">
            <a:avLst/>
          </a:prstGeom>
        </p:spPr>
        <p:txBody>
          <a:bodyPr vert="horz" lIns="91440" tIns="45720" rIns="91440" bIns="45720" rtlCol="0" anchor="ctr">
            <a:normAutofit/>
          </a:bodyPr>
          <a:lstStyle/>
          <a:p>
            <a:pPr marL="0" marR="0" lvl="0" indent="0"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mj-lt"/>
                <a:ea typeface="+mj-ea"/>
                <a:cs typeface="+mj-cs"/>
              </a:rPr>
              <a:t>Getting Started: DIY</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mj-lt"/>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pic>
        <p:nvPicPr>
          <p:cNvPr id="7" name="Picture 6" descr="wsu.png"/>
          <p:cNvPicPr>
            <a:picLocks noChangeAspect="1"/>
          </p:cNvPicPr>
          <p:nvPr/>
        </p:nvPicPr>
        <p:blipFill>
          <a:blip r:embed="rId3"/>
          <a:stretch>
            <a:fillRect/>
          </a:stretch>
        </p:blipFill>
        <p:spPr>
          <a:xfrm>
            <a:off x="7543800" y="304800"/>
            <a:ext cx="1143000" cy="6858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419600"/>
          </a:xfrm>
        </p:spPr>
        <p:txBody>
          <a:bodyPr>
            <a:normAutofit/>
          </a:bodyPr>
          <a:lstStyle/>
          <a:p>
            <a:pPr marL="514350" indent="-514350">
              <a:buFont typeface="+mj-lt"/>
              <a:buAutoNum type="arabicPeriod"/>
            </a:pPr>
            <a:r>
              <a:rPr lang="en-US" dirty="0">
                <a:latin typeface="+mj-lt"/>
                <a:cs typeface="ITC Officina Sans Book"/>
              </a:rPr>
              <a:t>E-mail me your/another’s vita or list of publications</a:t>
            </a:r>
            <a:r>
              <a:rPr lang="en-US" dirty="0" smtClean="0">
                <a:latin typeface="+mj-lt"/>
                <a:cs typeface="ITC Officina Sans Book"/>
              </a:rPr>
              <a:t>.</a:t>
            </a:r>
          </a:p>
          <a:p>
            <a:pPr marL="514350" indent="-514350">
              <a:buFont typeface="+mj-lt"/>
              <a:buAutoNum type="arabicPeriod"/>
            </a:pPr>
            <a:endParaRPr lang="en-US" dirty="0">
              <a:latin typeface="+mj-lt"/>
              <a:cs typeface="ITC Officina Sans Book"/>
            </a:endParaRPr>
          </a:p>
          <a:p>
            <a:pPr marL="514350" indent="-514350">
              <a:buFont typeface="+mj-lt"/>
              <a:buAutoNum type="arabicPeriod"/>
            </a:pPr>
            <a:endParaRPr lang="en-US" dirty="0" smtClean="0">
              <a:latin typeface="+mj-lt"/>
              <a:cs typeface="ITC Officina Sans Book"/>
            </a:endParaRPr>
          </a:p>
          <a:p>
            <a:pPr marL="514350" indent="-514350">
              <a:buFont typeface="+mj-lt"/>
              <a:buAutoNum type="arabicPeriod"/>
            </a:pPr>
            <a:endParaRPr lang="en-US" dirty="0">
              <a:latin typeface="+mj-lt"/>
              <a:cs typeface="ITC Officina Sans Book"/>
            </a:endParaRPr>
          </a:p>
          <a:p>
            <a:pPr marL="514350" indent="-514350">
              <a:buFont typeface="+mj-lt"/>
              <a:buAutoNum type="arabicPeriod"/>
            </a:pPr>
            <a:endParaRPr lang="en-US" dirty="0">
              <a:latin typeface="+mj-lt"/>
              <a:cs typeface="ITC Officina Sans Book"/>
            </a:endParaRPr>
          </a:p>
          <a:p>
            <a:pPr marL="514350" indent="-514350">
              <a:buFont typeface="+mj-lt"/>
              <a:buAutoNum type="arabicPeriod"/>
            </a:pPr>
            <a:r>
              <a:rPr lang="en-US" dirty="0" smtClean="0">
                <a:latin typeface="+mj-lt"/>
                <a:cs typeface="ITC Officina Sans Book"/>
              </a:rPr>
              <a:t>There </a:t>
            </a:r>
            <a:r>
              <a:rPr lang="en-US" dirty="0">
                <a:latin typeface="+mj-lt"/>
                <a:cs typeface="ITC Officina Sans Book"/>
              </a:rPr>
              <a:t>is no second step.</a:t>
            </a:r>
          </a:p>
        </p:txBody>
      </p:sp>
      <p:sp>
        <p:nvSpPr>
          <p:cNvPr id="5" name="Title 1"/>
          <p:cNvSpPr txBox="1">
            <a:spLocks/>
          </p:cNvSpPr>
          <p:nvPr/>
        </p:nvSpPr>
        <p:spPr>
          <a:xfrm>
            <a:off x="457200" y="304800"/>
            <a:ext cx="8229600" cy="1143000"/>
          </a:xfrm>
          <a:prstGeom prst="rect">
            <a:avLst/>
          </a:prstGeom>
        </p:spPr>
        <p:txBody>
          <a:bodyPr vert="horz" lIns="91440" tIns="45720" rIns="91440" bIns="45720" rtlCol="0" anchor="ctr">
            <a:normAutofit/>
          </a:bodyPr>
          <a:lstStyle/>
          <a:p>
            <a:pPr marL="0" marR="0" lvl="0" indent="0"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mj-lt"/>
                <a:ea typeface="+mj-ea"/>
                <a:cs typeface="+mj-cs"/>
              </a:rPr>
              <a:t>Getting Started: DIFM</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mj-lt"/>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sp>
        <p:nvSpPr>
          <p:cNvPr id="7" name="Content Placeholder 2"/>
          <p:cNvSpPr txBox="1">
            <a:spLocks/>
          </p:cNvSpPr>
          <p:nvPr/>
        </p:nvSpPr>
        <p:spPr>
          <a:xfrm>
            <a:off x="0" y="2971800"/>
            <a:ext cx="9144000" cy="182880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4000" dirty="0" smtClean="0">
                <a:latin typeface="+mj-lt"/>
                <a:cs typeface="ITC Officina Sans Book"/>
              </a:rPr>
              <a:t>		</a:t>
            </a:r>
            <a:r>
              <a:rPr lang="en-US" sz="4000" dirty="0" smtClean="0">
                <a:latin typeface="+mj-lt"/>
                <a:cs typeface="ITC Officina Sans Book"/>
                <a:hlinkClick r:id="rId3"/>
              </a:rPr>
              <a:t>jnf@wayne.edu</a:t>
            </a:r>
            <a:r>
              <a:rPr lang="en-US" sz="4000" dirty="0" smtClean="0">
                <a:latin typeface="+mj-lt"/>
                <a:cs typeface="ITC Officina Sans Book"/>
              </a:rPr>
              <a:t> </a:t>
            </a:r>
            <a:r>
              <a:rPr lang="en-US" sz="4000" i="1" dirty="0" smtClean="0">
                <a:latin typeface="+mj-lt"/>
                <a:cs typeface="ITC Officina Sans Book"/>
              </a:rPr>
              <a:t>or</a:t>
            </a:r>
            <a:endParaRPr lang="en-US" sz="4000" dirty="0" smtClean="0">
              <a:latin typeface="+mj-lt"/>
              <a:cs typeface="ITC Officina Sans Book"/>
            </a:endParaRPr>
          </a:p>
          <a:p>
            <a:pPr marL="0" indent="0">
              <a:buNone/>
            </a:pPr>
            <a:r>
              <a:rPr lang="en-US" sz="4000" dirty="0" smtClean="0">
                <a:latin typeface="+mj-lt"/>
                <a:cs typeface="ITC Officina Sans Book"/>
              </a:rPr>
              <a:t>		</a:t>
            </a:r>
            <a:r>
              <a:rPr lang="en-US" sz="4000" dirty="0" smtClean="0">
                <a:latin typeface="+mj-lt"/>
                <a:cs typeface="ITC Officina Sans Book"/>
                <a:hlinkClick r:id="rId4"/>
              </a:rPr>
              <a:t>digitalcommons@wayne.edu</a:t>
            </a:r>
            <a:endParaRPr lang="en-US" sz="4000" dirty="0" smtClean="0">
              <a:latin typeface="+mj-lt"/>
              <a:cs typeface="ITC Officina Sans Book"/>
            </a:endParaRPr>
          </a:p>
          <a:p>
            <a:pPr marL="0" indent="0">
              <a:buNone/>
            </a:pPr>
            <a:endParaRPr lang="en-US" dirty="0">
              <a:latin typeface="+mj-lt"/>
              <a:cs typeface="ITC Officina Sans Book"/>
            </a:endParaRPr>
          </a:p>
        </p:txBody>
      </p:sp>
      <p:pic>
        <p:nvPicPr>
          <p:cNvPr id="8" name="Picture 7" descr="wsu.png"/>
          <p:cNvPicPr>
            <a:picLocks noChangeAspect="1"/>
          </p:cNvPicPr>
          <p:nvPr/>
        </p:nvPicPr>
        <p:blipFill>
          <a:blip r:embed="rId5"/>
          <a:stretch>
            <a:fillRect/>
          </a:stretch>
        </p:blipFill>
        <p:spPr>
          <a:xfrm>
            <a:off x="7543800" y="304800"/>
            <a:ext cx="1143000" cy="685800"/>
          </a:xfrm>
          <a:prstGeom prst="rect">
            <a:avLst/>
          </a:prstGeom>
        </p:spPr>
      </p:pic>
    </p:spTree>
    <p:extLst>
      <p:ext uri="{BB962C8B-B14F-4D97-AF65-F5344CB8AC3E}">
        <p14:creationId xmlns:p14="http://schemas.microsoft.com/office/powerpoint/2010/main" val="1000361461"/>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dirty="0" smtClean="0">
                <a:latin typeface="+mj-lt"/>
                <a:cs typeface="ITC Officina Sans Book"/>
              </a:rPr>
              <a:t>Alexandra Sarkozy</a:t>
            </a:r>
          </a:p>
          <a:p>
            <a:pPr marL="0" indent="0">
              <a:buNone/>
            </a:pPr>
            <a:r>
              <a:rPr lang="en-US" dirty="0" smtClean="0">
                <a:latin typeface="+mj-lt"/>
                <a:cs typeface="ITC Officina Sans Book"/>
              </a:rPr>
              <a:t>Liaison, College of Nursing</a:t>
            </a:r>
          </a:p>
          <a:p>
            <a:pPr marL="0" indent="0">
              <a:buNone/>
            </a:pPr>
            <a:r>
              <a:rPr lang="en-US" dirty="0" smtClean="0">
                <a:latin typeface="+mj-lt"/>
                <a:cs typeface="ITC Officina Sans Book"/>
                <a:hlinkClick r:id="rId3"/>
              </a:rPr>
              <a:t>ff2662@wayne.edu</a:t>
            </a:r>
            <a:endParaRPr lang="en-US" dirty="0" smtClean="0">
              <a:latin typeface="+mj-lt"/>
              <a:cs typeface="ITC Officina Sans Book"/>
            </a:endParaRPr>
          </a:p>
          <a:p>
            <a:pPr marL="0" indent="0">
              <a:buNone/>
            </a:pPr>
            <a:endParaRPr lang="en-US" dirty="0">
              <a:latin typeface="+mj-lt"/>
              <a:cs typeface="ITC Officina Sans Book"/>
            </a:endParaRPr>
          </a:p>
          <a:p>
            <a:pPr marL="0" indent="0">
              <a:buNone/>
            </a:pPr>
            <a:r>
              <a:rPr lang="en-US" dirty="0" smtClean="0">
                <a:latin typeface="+mj-lt"/>
                <a:cs typeface="ITC Officina Sans Book"/>
              </a:rPr>
              <a:t>Joshua Neds-Fox</a:t>
            </a:r>
          </a:p>
          <a:p>
            <a:pPr marL="0" indent="0">
              <a:buNone/>
            </a:pPr>
            <a:r>
              <a:rPr lang="en-US" dirty="0" smtClean="0">
                <a:latin typeface="+mj-lt"/>
                <a:cs typeface="ITC Officina Sans Book"/>
              </a:rPr>
              <a:t>Coordinator for Digital Publishing</a:t>
            </a:r>
          </a:p>
          <a:p>
            <a:pPr marL="0" indent="0">
              <a:buNone/>
            </a:pPr>
            <a:r>
              <a:rPr lang="en-US" dirty="0" smtClean="0">
                <a:latin typeface="+mj-lt"/>
                <a:cs typeface="ITC Officina Sans Book"/>
                <a:hlinkClick r:id="rId4"/>
              </a:rPr>
              <a:t>jnf@wayne.edu</a:t>
            </a:r>
            <a:r>
              <a:rPr lang="en-US" dirty="0" smtClean="0">
                <a:latin typeface="+mj-lt"/>
                <a:cs typeface="ITC Officina Sans Book"/>
              </a:rPr>
              <a:t> | 7-4460 | 172 Purdy Library</a:t>
            </a:r>
          </a:p>
          <a:p>
            <a:pPr marL="0" indent="0">
              <a:buNone/>
            </a:pPr>
            <a:endParaRPr lang="en-US" dirty="0" smtClean="0">
              <a:latin typeface="+mj-lt"/>
              <a:cs typeface="ITC Officina Sans Book"/>
            </a:endParaRPr>
          </a:p>
          <a:p>
            <a:pPr marL="0" indent="0">
              <a:buNone/>
            </a:pPr>
            <a:endParaRPr lang="en-US" dirty="0">
              <a:latin typeface="+mj-lt"/>
              <a:cs typeface="ITC Officina Sans Book"/>
            </a:endParaRPr>
          </a:p>
        </p:txBody>
      </p:sp>
      <p:sp>
        <p:nvSpPr>
          <p:cNvPr id="5" name="Title 1"/>
          <p:cNvSpPr txBox="1">
            <a:spLocks/>
          </p:cNvSpPr>
          <p:nvPr/>
        </p:nvSpPr>
        <p:spPr>
          <a:xfrm>
            <a:off x="457200" y="304800"/>
            <a:ext cx="8229600" cy="1143000"/>
          </a:xfrm>
          <a:prstGeom prst="rect">
            <a:avLst/>
          </a:prstGeom>
        </p:spPr>
        <p:txBody>
          <a:bodyPr vert="horz" lIns="91440" tIns="45720" rIns="91440" bIns="45720" rtlCol="0" anchor="ctr">
            <a:normAutofit/>
          </a:bodyPr>
          <a:lstStyle/>
          <a:p>
            <a:pPr marL="0" marR="0" lvl="0" indent="0"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mj-lt"/>
                <a:ea typeface="+mj-ea"/>
                <a:cs typeface="+mj-cs"/>
              </a:rPr>
              <a:t>Questions</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mj-lt"/>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pic>
        <p:nvPicPr>
          <p:cNvPr id="7" name="Picture 6" descr="wsu.png"/>
          <p:cNvPicPr>
            <a:picLocks noChangeAspect="1"/>
          </p:cNvPicPr>
          <p:nvPr/>
        </p:nvPicPr>
        <p:blipFill>
          <a:blip r:embed="rId5"/>
          <a:stretch>
            <a:fillRect/>
          </a:stretch>
        </p:blipFill>
        <p:spPr>
          <a:xfrm>
            <a:off x="7543800" y="304800"/>
            <a:ext cx="1143000" cy="685800"/>
          </a:xfrm>
          <a:prstGeom prst="rect">
            <a:avLst/>
          </a:prstGeom>
        </p:spPr>
      </p:pic>
    </p:spTree>
    <p:extLst>
      <p:ext uri="{BB962C8B-B14F-4D97-AF65-F5344CB8AC3E}">
        <p14:creationId xmlns:p14="http://schemas.microsoft.com/office/powerpoint/2010/main" val="394772509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Gold OA: many gold OA journals in nursing, some more prestigious than others (BMC Nursing).</a:t>
            </a:r>
          </a:p>
          <a:p>
            <a:pPr>
              <a:buNone/>
            </a:pPr>
            <a:endParaRPr lang="en-US" sz="1200" dirty="0" smtClean="0"/>
          </a:p>
          <a:p>
            <a:r>
              <a:rPr lang="en-US" dirty="0" smtClean="0"/>
              <a:t>Green OA: most high impact nursing journals allow for self-archiving of post-prints or pre-prints (Wiley and SAGE).</a:t>
            </a:r>
          </a:p>
          <a:p>
            <a:pPr marL="0" indent="0">
              <a:buNone/>
            </a:pPr>
            <a:endParaRPr lang="en-US" dirty="0"/>
          </a:p>
        </p:txBody>
      </p:sp>
      <p:sp>
        <p:nvSpPr>
          <p:cNvPr id="5" name="Title 1"/>
          <p:cNvSpPr txBox="1">
            <a:spLocks/>
          </p:cNvSpPr>
          <p:nvPr/>
        </p:nvSpPr>
        <p:spPr>
          <a:xfrm>
            <a:off x="457200" y="304800"/>
            <a:ext cx="8229600" cy="989012"/>
          </a:xfrm>
          <a:prstGeom prst="rect">
            <a:avLst/>
          </a:prstGeom>
        </p:spPr>
        <p:txBody>
          <a:bodyPr vert="horz" lIns="91440" tIns="45720" rIns="91440" bIns="45720" rtlCol="0" anchor="ctr">
            <a:normAutofit fontScale="77500" lnSpcReduction="20000"/>
          </a:bodyPr>
          <a:lstStyle/>
          <a:p>
            <a:pPr marL="0" marR="0" lvl="0" indent="0" defTabSz="457200" rtl="0" eaLnBrk="1" fontAlgn="auto" latinLnBrk="0" hangingPunct="1">
              <a:lnSpc>
                <a:spcPct val="100000"/>
              </a:lnSpc>
              <a:spcBef>
                <a:spcPct val="0"/>
              </a:spcBef>
              <a:spcAft>
                <a:spcPts val="0"/>
              </a:spcAft>
              <a:buClrTx/>
              <a:buSzTx/>
              <a:buFontTx/>
              <a:buNone/>
              <a:tabLst/>
              <a:defRPr/>
            </a:pPr>
            <a:r>
              <a:rPr lang="en-US" sz="4400" dirty="0" smtClean="0">
                <a:effectLst>
                  <a:outerShdw blurRad="50800" dist="38100" dir="2700000">
                    <a:srgbClr val="000000">
                      <a:alpha val="43000"/>
                    </a:srgbClr>
                  </a:outerShdw>
                </a:effectLst>
                <a:latin typeface="+mj-lt"/>
                <a:ea typeface="+mj-ea"/>
                <a:cs typeface="+mj-cs"/>
              </a:rPr>
              <a:t>OA and the </a:t>
            </a:r>
          </a:p>
          <a:p>
            <a:pPr marL="0" marR="0" lvl="0" indent="0" defTabSz="457200" rtl="0" eaLnBrk="1" fontAlgn="auto" latinLnBrk="0" hangingPunct="1">
              <a:lnSpc>
                <a:spcPct val="100000"/>
              </a:lnSpc>
              <a:spcBef>
                <a:spcPct val="0"/>
              </a:spcBef>
              <a:spcAft>
                <a:spcPts val="0"/>
              </a:spcAft>
              <a:buClrTx/>
              <a:buSzTx/>
              <a:buFontTx/>
              <a:buNone/>
              <a:tabLst/>
              <a:defRPr/>
            </a:pPr>
            <a:r>
              <a:rPr lang="en-US" sz="4400" dirty="0" smtClean="0">
                <a:effectLst>
                  <a:outerShdw blurRad="50800" dist="38100" dir="2700000">
                    <a:srgbClr val="000000">
                      <a:alpha val="43000"/>
                    </a:srgbClr>
                  </a:outerShdw>
                </a:effectLst>
                <a:latin typeface="+mj-lt"/>
                <a:ea typeface="+mj-ea"/>
                <a:cs typeface="+mj-cs"/>
              </a:rPr>
              <a:t>Nursing Literature </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mj-lt"/>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pic>
        <p:nvPicPr>
          <p:cNvPr id="7" name="Picture 6" descr="wsu.png"/>
          <p:cNvPicPr>
            <a:picLocks noChangeAspect="1"/>
          </p:cNvPicPr>
          <p:nvPr/>
        </p:nvPicPr>
        <p:blipFill>
          <a:blip r:embed="rId3"/>
          <a:stretch>
            <a:fillRect/>
          </a:stretch>
        </p:blipFill>
        <p:spPr>
          <a:xfrm>
            <a:off x="7543800" y="304800"/>
            <a:ext cx="1143000" cy="685800"/>
          </a:xfrm>
          <a:prstGeom prst="rect">
            <a:avLst/>
          </a:prstGeom>
        </p:spPr>
      </p:pic>
      <p:pic>
        <p:nvPicPr>
          <p:cNvPr id="8" name="Picture 7" descr="circle.png"/>
          <p:cNvPicPr>
            <a:picLocks noChangeAspect="1"/>
          </p:cNvPicPr>
          <p:nvPr/>
        </p:nvPicPr>
        <p:blipFill>
          <a:blip r:embed="rId4"/>
          <a:stretch>
            <a:fillRect/>
          </a:stretch>
        </p:blipFill>
        <p:spPr>
          <a:xfrm>
            <a:off x="8686800" y="6400800"/>
            <a:ext cx="914400" cy="914400"/>
          </a:xfrm>
          <a:prstGeom prst="rect">
            <a:avLst/>
          </a:prstGeom>
        </p:spPr>
      </p:pic>
    </p:spTree>
    <p:extLst>
      <p:ext uri="{BB962C8B-B14F-4D97-AF65-F5344CB8AC3E}">
        <p14:creationId xmlns:p14="http://schemas.microsoft.com/office/powerpoint/2010/main" val="339518875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3810000" cy="4525963"/>
          </a:xfrm>
        </p:spPr>
        <p:txBody>
          <a:bodyPr>
            <a:normAutofit/>
          </a:bodyPr>
          <a:lstStyle/>
          <a:p>
            <a:r>
              <a:rPr lang="en-US" dirty="0" err="1" smtClean="0"/>
              <a:t>PLoS</a:t>
            </a:r>
            <a:r>
              <a:rPr lang="en-US" dirty="0" smtClean="0"/>
              <a:t>:</a:t>
            </a:r>
          </a:p>
          <a:p>
            <a:pPr lvl="1"/>
            <a:r>
              <a:rPr lang="en-US" dirty="0" smtClean="0"/>
              <a:t>$1350 - $2900</a:t>
            </a:r>
          </a:p>
          <a:p>
            <a:pPr lvl="1"/>
            <a:endParaRPr lang="en-US" i="1" dirty="0"/>
          </a:p>
          <a:p>
            <a:r>
              <a:rPr lang="en-US" dirty="0" err="1" smtClean="0"/>
              <a:t>BioMed</a:t>
            </a:r>
            <a:r>
              <a:rPr lang="en-US" dirty="0" smtClean="0"/>
              <a:t> Central:</a:t>
            </a:r>
            <a:endParaRPr lang="en-US" dirty="0"/>
          </a:p>
          <a:p>
            <a:pPr lvl="1"/>
            <a:r>
              <a:rPr lang="en-US" dirty="0" smtClean="0"/>
              <a:t>$1095 - $2630</a:t>
            </a:r>
            <a:endParaRPr lang="en-US" dirty="0"/>
          </a:p>
          <a:p>
            <a:pPr lvl="1"/>
            <a:endParaRPr lang="en-US" i="1" dirty="0"/>
          </a:p>
          <a:p>
            <a:pPr marL="0" indent="0">
              <a:buNone/>
            </a:pPr>
            <a:endParaRPr lang="en-US" dirty="0" smtClean="0"/>
          </a:p>
          <a:p>
            <a:pPr marL="0" indent="0" algn="r">
              <a:buNone/>
            </a:pPr>
            <a:endParaRPr lang="en-US" sz="1200" dirty="0" smtClean="0"/>
          </a:p>
        </p:txBody>
      </p:sp>
      <p:sp>
        <p:nvSpPr>
          <p:cNvPr id="5" name="Title 1"/>
          <p:cNvSpPr txBox="1">
            <a:spLocks/>
          </p:cNvSpPr>
          <p:nvPr/>
        </p:nvSpPr>
        <p:spPr>
          <a:xfrm>
            <a:off x="457200" y="304800"/>
            <a:ext cx="8229600" cy="1143000"/>
          </a:xfrm>
          <a:prstGeom prst="rect">
            <a:avLst/>
          </a:prstGeom>
        </p:spPr>
        <p:txBody>
          <a:bodyPr vert="horz" lIns="91440" tIns="45720" rIns="91440" bIns="45720" rtlCol="0" anchor="ctr">
            <a:normAutofit/>
          </a:bodyPr>
          <a:lstStyle/>
          <a:p>
            <a:pPr marL="0" marR="0" lvl="0" indent="0"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mj-lt"/>
                <a:ea typeface="+mj-ea"/>
                <a:cs typeface="+mj-cs"/>
              </a:rPr>
              <a:t>Gold</a:t>
            </a:r>
            <a:r>
              <a:rPr kumimoji="0" lang="en-US" sz="4400" b="0" i="0" u="none" strike="noStrike" kern="1200" cap="none" spc="0" normalizeH="0" noProof="0" dirty="0" smtClean="0">
                <a:ln>
                  <a:noFill/>
                </a:ln>
                <a:solidFill>
                  <a:schemeClr val="tx1"/>
                </a:solidFill>
                <a:effectLst>
                  <a:outerShdw blurRad="50800" dist="38100" dir="2700000">
                    <a:srgbClr val="000000">
                      <a:alpha val="43000"/>
                    </a:srgbClr>
                  </a:outerShdw>
                </a:effectLst>
                <a:uLnTx/>
                <a:uFillTx/>
                <a:latin typeface="+mj-lt"/>
                <a:ea typeface="+mj-ea"/>
                <a:cs typeface="+mj-cs"/>
              </a:rPr>
              <a:t> OA Publication fees</a:t>
            </a:r>
            <a:r>
              <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mj-lt"/>
                <a:ea typeface="+mj-ea"/>
                <a:cs typeface="+mj-cs"/>
              </a:rPr>
              <a:t>?</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mj-lt"/>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sp>
        <p:nvSpPr>
          <p:cNvPr id="7" name="Content Placeholder 2"/>
          <p:cNvSpPr txBox="1">
            <a:spLocks/>
          </p:cNvSpPr>
          <p:nvPr/>
        </p:nvSpPr>
        <p:spPr>
          <a:xfrm>
            <a:off x="457200" y="5943600"/>
            <a:ext cx="8229600" cy="64814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a:hlinkClick r:id="rId3"/>
              </a:rPr>
              <a:t>http://www.plos.org/publish/pricing-policy/publication-fees/</a:t>
            </a:r>
          </a:p>
          <a:p>
            <a:pPr marL="0" indent="0" algn="r">
              <a:buNone/>
            </a:pPr>
            <a:r>
              <a:rPr lang="en-US" sz="1200" dirty="0" smtClean="0">
                <a:hlinkClick r:id="rId3"/>
              </a:rPr>
              <a:t>http</a:t>
            </a:r>
            <a:r>
              <a:rPr lang="en-US" sz="1200" dirty="0">
                <a:hlinkClick r:id="rId3"/>
              </a:rPr>
              <a:t>://www.biomedcentral.com/about/apcfaq/</a:t>
            </a:r>
            <a:r>
              <a:rPr lang="en-US" sz="1200" dirty="0" smtClean="0">
                <a:hlinkClick r:id="rId3"/>
              </a:rPr>
              <a:t>howmuch</a:t>
            </a:r>
            <a:endParaRPr lang="en-US" sz="1200" dirty="0"/>
          </a:p>
        </p:txBody>
      </p:sp>
      <p:sp>
        <p:nvSpPr>
          <p:cNvPr id="8" name="Content Placeholder 2"/>
          <p:cNvSpPr txBox="1">
            <a:spLocks/>
          </p:cNvSpPr>
          <p:nvPr/>
        </p:nvSpPr>
        <p:spPr>
          <a:xfrm>
            <a:off x="4572000" y="1601355"/>
            <a:ext cx="3810000" cy="452596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smtClean="0"/>
              <a:t>What to do about that?</a:t>
            </a:r>
          </a:p>
          <a:p>
            <a:pPr marL="0" indent="0">
              <a:buNone/>
            </a:pPr>
            <a:endParaRPr lang="en-US" sz="1200" dirty="0" smtClean="0"/>
          </a:p>
          <a:p>
            <a:pPr lvl="1"/>
            <a:r>
              <a:rPr lang="en-US" dirty="0" smtClean="0"/>
              <a:t>Write cost of submission into grants (esp. to fulfill an OA mandate)</a:t>
            </a:r>
          </a:p>
          <a:p>
            <a:pPr lvl="1"/>
            <a:endParaRPr lang="en-US" i="1" dirty="0" smtClean="0"/>
          </a:p>
          <a:p>
            <a:pPr marL="0" indent="0">
              <a:buFont typeface="Arial"/>
              <a:buNone/>
            </a:pPr>
            <a:endParaRPr lang="en-US" dirty="0" smtClean="0"/>
          </a:p>
          <a:p>
            <a:pPr marL="0" indent="0" algn="r">
              <a:buFont typeface="Arial"/>
              <a:buNone/>
            </a:pPr>
            <a:endParaRPr lang="en-US" sz="1200" dirty="0" smtClean="0"/>
          </a:p>
        </p:txBody>
      </p:sp>
      <p:pic>
        <p:nvPicPr>
          <p:cNvPr id="9" name="Picture 8" descr="wsu.png"/>
          <p:cNvPicPr>
            <a:picLocks noChangeAspect="1"/>
          </p:cNvPicPr>
          <p:nvPr/>
        </p:nvPicPr>
        <p:blipFill>
          <a:blip r:embed="rId4"/>
          <a:stretch>
            <a:fillRect/>
          </a:stretch>
        </p:blipFill>
        <p:spPr>
          <a:xfrm>
            <a:off x="7543800" y="304800"/>
            <a:ext cx="1143000" cy="685800"/>
          </a:xfrm>
          <a:prstGeom prst="rect">
            <a:avLst/>
          </a:prstGeom>
        </p:spPr>
      </p:pic>
    </p:spTree>
    <p:extLst>
      <p:ext uri="{BB962C8B-B14F-4D97-AF65-F5344CB8AC3E}">
        <p14:creationId xmlns:p14="http://schemas.microsoft.com/office/powerpoint/2010/main" val="187586350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smtClean="0"/>
              <a:t>Lawrence, </a:t>
            </a:r>
            <a:r>
              <a:rPr lang="en-US" i="1" dirty="0" smtClean="0"/>
              <a:t>Nature</a:t>
            </a:r>
            <a:r>
              <a:rPr lang="en-US" dirty="0" smtClean="0"/>
              <a:t> 411 (2001):</a:t>
            </a:r>
          </a:p>
          <a:p>
            <a:pPr marL="400050" lvl="1" indent="0">
              <a:buNone/>
            </a:pPr>
            <a:r>
              <a:rPr lang="en-US" i="1" dirty="0" smtClean="0"/>
              <a:t>Free online availability substantially increases a paper’s impact</a:t>
            </a:r>
          </a:p>
          <a:p>
            <a:pPr marL="400050" lvl="1" indent="0">
              <a:buNone/>
            </a:pPr>
            <a:endParaRPr lang="en-US" i="1" dirty="0" smtClean="0"/>
          </a:p>
          <a:p>
            <a:r>
              <a:rPr lang="en-US" dirty="0" smtClean="0"/>
              <a:t>Norris et al, J of the Am. Soc. For Info </a:t>
            </a:r>
            <a:r>
              <a:rPr lang="en-US" dirty="0" err="1" smtClean="0"/>
              <a:t>Sci</a:t>
            </a:r>
            <a:r>
              <a:rPr lang="en-US" dirty="0" smtClean="0"/>
              <a:t> &amp; Tech 59.12 (2008):</a:t>
            </a:r>
            <a:endParaRPr lang="en-US" dirty="0"/>
          </a:p>
          <a:p>
            <a:pPr marL="400050" lvl="1" indent="0">
              <a:buNone/>
            </a:pPr>
            <a:r>
              <a:rPr lang="en-US" i="1" dirty="0" smtClean="0"/>
              <a:t>The citation advantage of open-access articles</a:t>
            </a:r>
            <a:endParaRPr lang="en-US" i="1" dirty="0"/>
          </a:p>
          <a:p>
            <a:pPr marL="400050" lvl="1" indent="0">
              <a:buNone/>
            </a:pPr>
            <a:endParaRPr lang="en-US" dirty="0" smtClean="0"/>
          </a:p>
          <a:p>
            <a:r>
              <a:rPr lang="en-US" dirty="0" err="1" smtClean="0"/>
              <a:t>Gargouri</a:t>
            </a:r>
            <a:r>
              <a:rPr lang="en-US" dirty="0" smtClean="0"/>
              <a:t> </a:t>
            </a:r>
            <a:r>
              <a:rPr lang="en-US" dirty="0"/>
              <a:t>et al, </a:t>
            </a:r>
            <a:r>
              <a:rPr lang="en-US" dirty="0" err="1"/>
              <a:t>PLoS</a:t>
            </a:r>
            <a:r>
              <a:rPr lang="en-US" dirty="0"/>
              <a:t> One 5.10 </a:t>
            </a:r>
            <a:r>
              <a:rPr lang="en-US" dirty="0" smtClean="0"/>
              <a:t>(2010</a:t>
            </a:r>
            <a:r>
              <a:rPr lang="en-US" dirty="0"/>
              <a:t>):</a:t>
            </a:r>
          </a:p>
          <a:p>
            <a:pPr marL="400050" lvl="1" indent="0">
              <a:buNone/>
            </a:pPr>
            <a:r>
              <a:rPr lang="en-US" i="1" dirty="0" smtClean="0"/>
              <a:t>Self</a:t>
            </a:r>
            <a:r>
              <a:rPr lang="en-US" i="1" dirty="0"/>
              <a:t>-Selected or Mandated, Open Access Increases Citation Impact for Higher Quality </a:t>
            </a:r>
            <a:r>
              <a:rPr lang="en-US" i="1" dirty="0" smtClean="0"/>
              <a:t>Research</a:t>
            </a:r>
            <a:endParaRPr lang="en-US" i="1" dirty="0"/>
          </a:p>
          <a:p>
            <a:pPr marL="0" indent="0">
              <a:buNone/>
            </a:pPr>
            <a:endParaRPr lang="en-US" dirty="0" smtClean="0"/>
          </a:p>
          <a:p>
            <a:pPr marL="0" indent="0" algn="r">
              <a:buNone/>
            </a:pPr>
            <a:endParaRPr lang="en-US" sz="1200" dirty="0" smtClean="0"/>
          </a:p>
        </p:txBody>
      </p:sp>
      <p:sp>
        <p:nvSpPr>
          <p:cNvPr id="5" name="Title 1"/>
          <p:cNvSpPr txBox="1">
            <a:spLocks/>
          </p:cNvSpPr>
          <p:nvPr/>
        </p:nvSpPr>
        <p:spPr>
          <a:xfrm>
            <a:off x="457200" y="304800"/>
            <a:ext cx="8229600" cy="989012"/>
          </a:xfrm>
          <a:prstGeom prst="rect">
            <a:avLst/>
          </a:prstGeom>
        </p:spPr>
        <p:txBody>
          <a:bodyPr vert="horz" lIns="91440" tIns="45720" rIns="91440" bIns="45720" rtlCol="0" anchor="ctr">
            <a:normAutofit fontScale="77500" lnSpcReduction="20000"/>
          </a:bodyPr>
          <a:lstStyle/>
          <a:p>
            <a:pPr marL="0" marR="0" lvl="0" indent="0"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mj-lt"/>
                <a:ea typeface="+mj-ea"/>
                <a:cs typeface="+mj-cs"/>
              </a:rPr>
              <a:t>Green OA and </a:t>
            </a:r>
          </a:p>
          <a:p>
            <a:pPr marL="0" marR="0" lvl="0" indent="0"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mj-lt"/>
                <a:ea typeface="+mj-ea"/>
                <a:cs typeface="+mj-cs"/>
              </a:rPr>
              <a:t>Citation Impact</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mj-lt"/>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sp>
        <p:nvSpPr>
          <p:cNvPr id="7" name="Content Placeholder 2"/>
          <p:cNvSpPr txBox="1">
            <a:spLocks/>
          </p:cNvSpPr>
          <p:nvPr/>
        </p:nvSpPr>
        <p:spPr>
          <a:xfrm>
            <a:off x="457200" y="6157255"/>
            <a:ext cx="8229600" cy="434486"/>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b="1" dirty="0" smtClean="0"/>
              <a:t>Summary of research at: </a:t>
            </a:r>
            <a:r>
              <a:rPr lang="en-US" sz="1200" dirty="0" smtClean="0"/>
              <a:t>http</a:t>
            </a:r>
            <a:r>
              <a:rPr lang="en-US" sz="1200" dirty="0"/>
              <a:t>://</a:t>
            </a:r>
            <a:r>
              <a:rPr lang="en-US" sz="1200" dirty="0" err="1"/>
              <a:t>eprints.soton.ac.uk</a:t>
            </a:r>
            <a:r>
              <a:rPr lang="en-US" sz="1200" dirty="0"/>
              <a:t>/268516/2/</a:t>
            </a:r>
            <a:r>
              <a:rPr lang="en-US" sz="1200" dirty="0" err="1"/>
              <a:t>Citation_advantage_paper.pdf</a:t>
            </a:r>
            <a:endParaRPr lang="en-US" sz="1200" dirty="0"/>
          </a:p>
        </p:txBody>
      </p:sp>
      <p:pic>
        <p:nvPicPr>
          <p:cNvPr id="8" name="Picture 7" descr="wsu.png"/>
          <p:cNvPicPr>
            <a:picLocks noChangeAspect="1"/>
          </p:cNvPicPr>
          <p:nvPr/>
        </p:nvPicPr>
        <p:blipFill>
          <a:blip r:embed="rId3"/>
          <a:stretch>
            <a:fillRect/>
          </a:stretch>
        </p:blipFill>
        <p:spPr>
          <a:xfrm>
            <a:off x="7543800" y="304800"/>
            <a:ext cx="1143000" cy="685800"/>
          </a:xfrm>
          <a:prstGeom prst="rect">
            <a:avLst/>
          </a:prstGeom>
        </p:spPr>
      </p:pic>
    </p:spTree>
    <p:extLst>
      <p:ext uri="{BB962C8B-B14F-4D97-AF65-F5344CB8AC3E}">
        <p14:creationId xmlns:p14="http://schemas.microsoft.com/office/powerpoint/2010/main" val="252795019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457200" y="304800"/>
            <a:ext cx="8229600" cy="989012"/>
          </a:xfrm>
          <a:prstGeom prst="rect">
            <a:avLst/>
          </a:prstGeom>
        </p:spPr>
        <p:txBody>
          <a:bodyPr vert="horz" lIns="91440" tIns="45720" rIns="91440" bIns="45720" rtlCol="0" anchor="ctr">
            <a:normAutofit fontScale="77500" lnSpcReduction="20000"/>
          </a:bodyPr>
          <a:lstStyle/>
          <a:p>
            <a:pPr marL="0" marR="0" lvl="0" indent="0"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mj-lt"/>
                <a:ea typeface="+mj-ea"/>
                <a:cs typeface="+mj-cs"/>
              </a:rPr>
              <a:t>Green OA and </a:t>
            </a:r>
          </a:p>
          <a:p>
            <a:pPr marL="0" marR="0" lvl="0" indent="0"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mj-lt"/>
                <a:ea typeface="+mj-ea"/>
                <a:cs typeface="+mj-cs"/>
              </a:rPr>
              <a:t>Citation Impact</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mj-lt"/>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sp>
        <p:nvSpPr>
          <p:cNvPr id="8" name="Content Placeholder 2"/>
          <p:cNvSpPr>
            <a:spLocks noGrp="1"/>
          </p:cNvSpPr>
          <p:nvPr>
            <p:ph idx="1"/>
          </p:nvPr>
        </p:nvSpPr>
        <p:spPr>
          <a:xfrm>
            <a:off x="474784" y="1447801"/>
            <a:ext cx="2573215" cy="3124200"/>
          </a:xfrm>
        </p:spPr>
        <p:txBody>
          <a:bodyPr>
            <a:normAutofit lnSpcReduction="10000"/>
          </a:bodyPr>
          <a:lstStyle/>
          <a:p>
            <a:r>
              <a:rPr lang="en-US" sz="1800" dirty="0" smtClean="0">
                <a:latin typeface="Georgia"/>
                <a:cs typeface="Georgia"/>
              </a:rPr>
              <a:t>Open access articles are viewed and cited more frequently than non-open access articles</a:t>
            </a:r>
          </a:p>
          <a:p>
            <a:endParaRPr lang="en-US" sz="1800" dirty="0" smtClean="0">
              <a:latin typeface="Georgia"/>
              <a:cs typeface="Georgia"/>
            </a:endParaRPr>
          </a:p>
          <a:p>
            <a:pPr lvl="1"/>
            <a:r>
              <a:rPr lang="en-US" sz="1400" dirty="0" smtClean="0">
                <a:latin typeface="Georgia"/>
                <a:cs typeface="Georgia"/>
              </a:rPr>
              <a:t>Download advantage</a:t>
            </a:r>
          </a:p>
          <a:p>
            <a:pPr lvl="1"/>
            <a:r>
              <a:rPr lang="en-US" sz="1400" dirty="0" smtClean="0">
                <a:latin typeface="Georgia"/>
                <a:cs typeface="Georgia"/>
              </a:rPr>
              <a:t>Competitive advantage</a:t>
            </a:r>
          </a:p>
          <a:p>
            <a:pPr lvl="1"/>
            <a:r>
              <a:rPr lang="en-US" sz="1400" dirty="0" smtClean="0">
                <a:latin typeface="Georgia"/>
                <a:cs typeface="Georgia"/>
              </a:rPr>
              <a:t>Accessibility advantage</a:t>
            </a:r>
          </a:p>
        </p:txBody>
      </p:sp>
      <p:pic>
        <p:nvPicPr>
          <p:cNvPr id="9" name="Picture 8" descr="OA impact graph.jpg"/>
          <p:cNvPicPr>
            <a:picLocks noChangeAspect="1"/>
          </p:cNvPicPr>
          <p:nvPr/>
        </p:nvPicPr>
        <p:blipFill>
          <a:blip r:embed="rId3"/>
          <a:stretch>
            <a:fillRect/>
          </a:stretch>
        </p:blipFill>
        <p:spPr>
          <a:xfrm>
            <a:off x="3257062" y="1447800"/>
            <a:ext cx="5410200" cy="4003548"/>
          </a:xfrm>
          <a:prstGeom prst="rect">
            <a:avLst/>
          </a:prstGeom>
        </p:spPr>
      </p:pic>
      <p:sp>
        <p:nvSpPr>
          <p:cNvPr id="10" name="TextBox 9"/>
          <p:cNvSpPr txBox="1"/>
          <p:nvPr/>
        </p:nvSpPr>
        <p:spPr>
          <a:xfrm>
            <a:off x="474784" y="5791200"/>
            <a:ext cx="8192477" cy="1015663"/>
          </a:xfrm>
          <a:prstGeom prst="rect">
            <a:avLst/>
          </a:prstGeom>
          <a:noFill/>
        </p:spPr>
        <p:txBody>
          <a:bodyPr wrap="square" rtlCol="0">
            <a:spAutoFit/>
          </a:bodyPr>
          <a:lstStyle/>
          <a:p>
            <a:pPr algn="r"/>
            <a:r>
              <a:rPr lang="en-US" sz="1400" dirty="0" smtClean="0">
                <a:latin typeface="Georgia"/>
                <a:cs typeface="Georgia"/>
              </a:rPr>
              <a:t>Source: </a:t>
            </a:r>
            <a:r>
              <a:rPr lang="en-US" sz="1400" dirty="0" smtClean="0">
                <a:latin typeface="Georgia"/>
                <a:cs typeface="Georgia"/>
                <a:hlinkClick r:id="rId4"/>
              </a:rPr>
              <a:t>Brody &amp; Harnad</a:t>
            </a:r>
            <a:r>
              <a:rPr lang="en-US" sz="1400" dirty="0" smtClean="0">
                <a:latin typeface="Georgia"/>
                <a:cs typeface="Georgia"/>
              </a:rPr>
              <a:t> (2004). “Comparing the Impact of Open Access (OA) vs. Non-OA Articles in the Same Journals.” </a:t>
            </a:r>
            <a:r>
              <a:rPr lang="en-US" sz="1400" i="1" dirty="0" smtClean="0">
                <a:latin typeface="Georgia"/>
                <a:cs typeface="Georgia"/>
              </a:rPr>
              <a:t>D-Lib Magazine, 10(4)</a:t>
            </a:r>
            <a:r>
              <a:rPr lang="en-US" sz="1400" dirty="0" smtClean="0">
                <a:latin typeface="Georgia"/>
                <a:cs typeface="Georgia"/>
              </a:rPr>
              <a:t>, Available at http://www.dlib.org/dlib/june04/harnad/06harnad.html</a:t>
            </a:r>
          </a:p>
          <a:p>
            <a:endParaRPr lang="en-US" dirty="0">
              <a:latin typeface="Georgia"/>
              <a:cs typeface="Georgia"/>
            </a:endParaRPr>
          </a:p>
        </p:txBody>
      </p:sp>
      <p:pic>
        <p:nvPicPr>
          <p:cNvPr id="7" name="Picture 6" descr="wsu.png"/>
          <p:cNvPicPr>
            <a:picLocks noChangeAspect="1"/>
          </p:cNvPicPr>
          <p:nvPr/>
        </p:nvPicPr>
        <p:blipFill>
          <a:blip r:embed="rId5"/>
          <a:stretch>
            <a:fillRect/>
          </a:stretch>
        </p:blipFill>
        <p:spPr>
          <a:xfrm>
            <a:off x="7543800" y="304800"/>
            <a:ext cx="1143000" cy="685800"/>
          </a:xfrm>
          <a:prstGeom prst="rect">
            <a:avLst/>
          </a:prstGeom>
        </p:spPr>
      </p:pic>
    </p:spTree>
    <p:extLst>
      <p:ext uri="{BB962C8B-B14F-4D97-AF65-F5344CB8AC3E}">
        <p14:creationId xmlns:p14="http://schemas.microsoft.com/office/powerpoint/2010/main" val="55926514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Yes</a:t>
            </a:r>
          </a:p>
          <a:p>
            <a:pPr>
              <a:buNone/>
            </a:pPr>
            <a:endParaRPr lang="en-US" sz="1200" dirty="0" smtClean="0"/>
          </a:p>
          <a:p>
            <a:r>
              <a:rPr lang="en-US" dirty="0" smtClean="0"/>
              <a:t>Citations in indexed journals make it into major citation databases like CINAHL, </a:t>
            </a:r>
            <a:r>
              <a:rPr lang="en-US" dirty="0" err="1" smtClean="0"/>
              <a:t>PubMed</a:t>
            </a:r>
            <a:r>
              <a:rPr lang="en-US" dirty="0" smtClean="0"/>
              <a:t>, Web of Science, Scopus and EMBASE.</a:t>
            </a:r>
          </a:p>
          <a:p>
            <a:pPr>
              <a:buNone/>
            </a:pPr>
            <a:endParaRPr lang="en-US" sz="1200" dirty="0" smtClean="0"/>
          </a:p>
          <a:p>
            <a:r>
              <a:rPr lang="en-US" dirty="0" smtClean="0"/>
              <a:t>Depositing work in Digital Commons does not require that you publish in a gold OA journal.</a:t>
            </a:r>
            <a:endParaRPr lang="en-US" dirty="0"/>
          </a:p>
        </p:txBody>
      </p:sp>
      <p:sp>
        <p:nvSpPr>
          <p:cNvPr id="5" name="Title 1"/>
          <p:cNvSpPr txBox="1">
            <a:spLocks/>
          </p:cNvSpPr>
          <p:nvPr/>
        </p:nvSpPr>
        <p:spPr>
          <a:xfrm>
            <a:off x="457200" y="304800"/>
            <a:ext cx="8229600" cy="989012"/>
          </a:xfrm>
          <a:prstGeom prst="rect">
            <a:avLst/>
          </a:prstGeom>
        </p:spPr>
        <p:txBody>
          <a:bodyPr vert="horz" lIns="91440" tIns="45720" rIns="91440" bIns="45720" rtlCol="0" anchor="ctr">
            <a:normAutofit fontScale="77500" lnSpcReduction="20000"/>
          </a:bodyPr>
          <a:lstStyle/>
          <a:p>
            <a:pPr marL="0" marR="0" lvl="0" indent="0"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mj-lt"/>
                <a:ea typeface="+mj-ea"/>
                <a:cs typeface="+mj-cs"/>
              </a:rPr>
              <a:t>Does OA Literature Make It</a:t>
            </a:r>
          </a:p>
          <a:p>
            <a:pPr marL="0" marR="0" lvl="0" indent="0" defTabSz="457200" rtl="0" eaLnBrk="1" fontAlgn="auto" latinLnBrk="0" hangingPunct="1">
              <a:lnSpc>
                <a:spcPct val="100000"/>
              </a:lnSpc>
              <a:spcBef>
                <a:spcPct val="0"/>
              </a:spcBef>
              <a:spcAft>
                <a:spcPts val="0"/>
              </a:spcAft>
              <a:buClrTx/>
              <a:buSzTx/>
              <a:buFontTx/>
              <a:buNone/>
              <a:tabLst/>
              <a:defRPr/>
            </a:pPr>
            <a:r>
              <a:rPr lang="en-US" sz="4400" dirty="0" smtClean="0">
                <a:effectLst>
                  <a:outerShdw blurRad="50800" dist="38100" dir="2700000">
                    <a:srgbClr val="000000">
                      <a:alpha val="43000"/>
                    </a:srgbClr>
                  </a:outerShdw>
                </a:effectLst>
                <a:latin typeface="+mj-lt"/>
                <a:ea typeface="+mj-ea"/>
                <a:cs typeface="+mj-cs"/>
              </a:rPr>
              <a:t>Into Systematic Reviews</a:t>
            </a:r>
            <a:r>
              <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mj-lt"/>
                <a:ea typeface="+mj-ea"/>
                <a:cs typeface="+mj-cs"/>
              </a:rPr>
              <a:t>?</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mj-lt"/>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pic>
        <p:nvPicPr>
          <p:cNvPr id="7" name="Picture 6" descr="wsu.png"/>
          <p:cNvPicPr>
            <a:picLocks noChangeAspect="1"/>
          </p:cNvPicPr>
          <p:nvPr/>
        </p:nvPicPr>
        <p:blipFill>
          <a:blip r:embed="rId3"/>
          <a:stretch>
            <a:fillRect/>
          </a:stretch>
        </p:blipFill>
        <p:spPr>
          <a:xfrm>
            <a:off x="7543800" y="304800"/>
            <a:ext cx="1143000" cy="685800"/>
          </a:xfrm>
          <a:prstGeom prst="rect">
            <a:avLst/>
          </a:prstGeom>
        </p:spPr>
      </p:pic>
      <p:pic>
        <p:nvPicPr>
          <p:cNvPr id="9" name="Picture 8" descr="circle.png"/>
          <p:cNvPicPr>
            <a:picLocks noChangeAspect="1"/>
          </p:cNvPicPr>
          <p:nvPr/>
        </p:nvPicPr>
        <p:blipFill>
          <a:blip r:embed="rId4"/>
          <a:stretch>
            <a:fillRect/>
          </a:stretch>
        </p:blipFill>
        <p:spPr>
          <a:xfrm>
            <a:off x="8686800" y="6400800"/>
            <a:ext cx="914400" cy="914400"/>
          </a:xfrm>
          <a:prstGeom prst="rect">
            <a:avLst/>
          </a:prstGeom>
        </p:spPr>
      </p:pic>
    </p:spTree>
    <p:extLst>
      <p:ext uri="{BB962C8B-B14F-4D97-AF65-F5344CB8AC3E}">
        <p14:creationId xmlns:p14="http://schemas.microsoft.com/office/powerpoint/2010/main" val="351432919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Impact factors favor journal-level metrics, disfavor Green OA distribution model</a:t>
            </a:r>
          </a:p>
          <a:p>
            <a:endParaRPr lang="en-US" i="1" dirty="0"/>
          </a:p>
          <a:p>
            <a:r>
              <a:rPr lang="en-US" i="1" dirty="0" smtClean="0"/>
              <a:t>Budapest Open Access Initiative:</a:t>
            </a:r>
            <a:endParaRPr lang="en-US" dirty="0" smtClean="0"/>
          </a:p>
          <a:p>
            <a:pPr lvl="1"/>
            <a:r>
              <a:rPr lang="en-US" i="1" dirty="0"/>
              <a:t>We discourage the use of journal impact factors as surrogates for the quality of journals, articles, or authors… Insofar as universities, funding agencies, and research assessment programs need to measure the impact of individual articles, they should use article-level metrics</a:t>
            </a:r>
            <a:endParaRPr lang="en-US" dirty="0" smtClean="0"/>
          </a:p>
          <a:p>
            <a:pPr marL="0" indent="0" algn="r">
              <a:buNone/>
            </a:pPr>
            <a:endParaRPr lang="en-US" sz="1200" dirty="0" smtClean="0"/>
          </a:p>
        </p:txBody>
      </p:sp>
      <p:sp>
        <p:nvSpPr>
          <p:cNvPr id="5" name="Title 1"/>
          <p:cNvSpPr txBox="1">
            <a:spLocks/>
          </p:cNvSpPr>
          <p:nvPr/>
        </p:nvSpPr>
        <p:spPr>
          <a:xfrm>
            <a:off x="457200" y="304800"/>
            <a:ext cx="8229600" cy="1143000"/>
          </a:xfrm>
          <a:prstGeom prst="rect">
            <a:avLst/>
          </a:prstGeom>
        </p:spPr>
        <p:txBody>
          <a:bodyPr vert="horz" lIns="91440" tIns="45720" rIns="91440" bIns="45720" rtlCol="0" anchor="ctr">
            <a:normAutofit/>
          </a:bodyPr>
          <a:lstStyle/>
          <a:p>
            <a:pPr marL="0" marR="0" lvl="0" indent="0" defTabSz="4572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outerShdw blurRad="50800" dist="38100" dir="2700000">
                    <a:srgbClr val="000000">
                      <a:alpha val="43000"/>
                    </a:srgbClr>
                  </a:outerShdw>
                </a:effectLst>
                <a:uLnTx/>
                <a:uFillTx/>
                <a:latin typeface="+mj-lt"/>
                <a:ea typeface="+mj-ea"/>
                <a:cs typeface="+mj-cs"/>
              </a:rPr>
              <a:t>Impact Factors and OA</a:t>
            </a:r>
            <a:endParaRPr kumimoji="0" lang="en-US" sz="4400" b="0" i="0" u="none" strike="noStrike" kern="1200" cap="none" spc="0" normalizeH="0" baseline="0" noProof="0" dirty="0">
              <a:ln>
                <a:noFill/>
              </a:ln>
              <a:solidFill>
                <a:schemeClr val="tx1"/>
              </a:solidFill>
              <a:effectLst>
                <a:outerShdw blurRad="50800" dist="38100" dir="2700000">
                  <a:srgbClr val="000000">
                    <a:alpha val="43000"/>
                  </a:srgbClr>
                </a:outerShdw>
              </a:effectLst>
              <a:uLnTx/>
              <a:uFillTx/>
              <a:latin typeface="+mj-lt"/>
              <a:ea typeface="+mj-ea"/>
              <a:cs typeface="+mj-cs"/>
            </a:endParaRPr>
          </a:p>
        </p:txBody>
      </p:sp>
      <p:cxnSp>
        <p:nvCxnSpPr>
          <p:cNvPr id="6" name="Straight Connector 5"/>
          <p:cNvCxnSpPr/>
          <p:nvPr/>
        </p:nvCxnSpPr>
        <p:spPr>
          <a:xfrm>
            <a:off x="457200" y="1293812"/>
            <a:ext cx="8229600" cy="1588"/>
          </a:xfrm>
          <a:prstGeom prst="line">
            <a:avLst/>
          </a:prstGeom>
          <a:ln>
            <a:solidFill>
              <a:srgbClr val="008000"/>
            </a:solidFill>
          </a:ln>
        </p:spPr>
        <p:style>
          <a:lnRef idx="2">
            <a:schemeClr val="accent3"/>
          </a:lnRef>
          <a:fillRef idx="0">
            <a:schemeClr val="accent3"/>
          </a:fillRef>
          <a:effectRef idx="1">
            <a:schemeClr val="accent3"/>
          </a:effectRef>
          <a:fontRef idx="minor">
            <a:schemeClr val="tx1"/>
          </a:fontRef>
        </p:style>
      </p:cxnSp>
      <p:sp>
        <p:nvSpPr>
          <p:cNvPr id="7" name="Content Placeholder 2"/>
          <p:cNvSpPr txBox="1">
            <a:spLocks/>
          </p:cNvSpPr>
          <p:nvPr/>
        </p:nvSpPr>
        <p:spPr>
          <a:xfrm>
            <a:off x="457200" y="6157255"/>
            <a:ext cx="8229600" cy="434486"/>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t>http</a:t>
            </a:r>
            <a:r>
              <a:rPr lang="en-US" sz="1200" dirty="0"/>
              <a:t>:/</a:t>
            </a:r>
            <a:r>
              <a:rPr lang="en-US" sz="1200" dirty="0" smtClean="0"/>
              <a:t>/</a:t>
            </a:r>
            <a:r>
              <a:rPr lang="en-US" sz="1200" dirty="0" err="1" smtClean="0"/>
              <a:t>soros.org</a:t>
            </a:r>
            <a:r>
              <a:rPr lang="en-US" sz="1200" dirty="0" smtClean="0"/>
              <a:t>/</a:t>
            </a:r>
            <a:r>
              <a:rPr lang="en-US" sz="1200" dirty="0" err="1" smtClean="0"/>
              <a:t>openaccess</a:t>
            </a:r>
            <a:r>
              <a:rPr lang="en-US" sz="1200" dirty="0" smtClean="0"/>
              <a:t>/boai-10-recommendations</a:t>
            </a:r>
            <a:endParaRPr lang="en-US" sz="1200" dirty="0"/>
          </a:p>
        </p:txBody>
      </p:sp>
      <p:pic>
        <p:nvPicPr>
          <p:cNvPr id="8" name="Picture 7" descr="wsu.png"/>
          <p:cNvPicPr>
            <a:picLocks noChangeAspect="1"/>
          </p:cNvPicPr>
          <p:nvPr/>
        </p:nvPicPr>
        <p:blipFill>
          <a:blip r:embed="rId3"/>
          <a:stretch>
            <a:fillRect/>
          </a:stretch>
        </p:blipFill>
        <p:spPr>
          <a:xfrm>
            <a:off x="7543800" y="304800"/>
            <a:ext cx="1143000" cy="685800"/>
          </a:xfrm>
          <a:prstGeom prst="rect">
            <a:avLst/>
          </a:prstGeom>
        </p:spPr>
      </p:pic>
    </p:spTree>
    <p:extLst>
      <p:ext uri="{BB962C8B-B14F-4D97-AF65-F5344CB8AC3E}">
        <p14:creationId xmlns:p14="http://schemas.microsoft.com/office/powerpoint/2010/main" val="267847961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Aspect.thmx</Template>
  <TotalTime>28197</TotalTime>
  <Words>3165</Words>
  <Application>Microsoft Macintosh PowerPoint</Application>
  <PresentationFormat>On-screen Show (4:3)</PresentationFormat>
  <Paragraphs>445</Paragraphs>
  <Slides>32</Slides>
  <Notes>32</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Open Access Journals  A Good Way To Go?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WSULS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DigitalCommons@Wayne State</dc:title>
  <dc:creator>Jonathan McGlone</dc:creator>
  <cp:lastModifiedBy>J Neds-Fox</cp:lastModifiedBy>
  <cp:revision>292</cp:revision>
  <cp:lastPrinted>2012-10-10T13:24:19Z</cp:lastPrinted>
  <dcterms:created xsi:type="dcterms:W3CDTF">2012-10-10T00:39:09Z</dcterms:created>
  <dcterms:modified xsi:type="dcterms:W3CDTF">2012-10-10T13:44:01Z</dcterms:modified>
</cp:coreProperties>
</file>